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8.png" ContentType="image/png"/>
  <Override PartName="/ppt/media/image26.png" ContentType="image/png"/>
  <Override PartName="/ppt/media/image24.png" ContentType="image/png"/>
  <Override PartName="/ppt/media/image23.png" ContentType="image/png"/>
  <Override PartName="/ppt/media/image22.png" ContentType="image/png"/>
  <Override PartName="/ppt/media/image9.png" ContentType="image/png"/>
  <Override PartName="/ppt/media/image5.jpeg" ContentType="image/jpeg"/>
  <Override PartName="/ppt/media/image29.png" ContentType="image/png"/>
  <Override PartName="/ppt/media/image6.png" ContentType="image/png"/>
  <Override PartName="/ppt/media/image31.png" ContentType="image/png"/>
  <Override PartName="/ppt/media/image11.png" ContentType="image/png"/>
  <Override PartName="/ppt/media/image7.png" ContentType="image/png"/>
  <Override PartName="/ppt/media/image12.png" ContentType="image/png"/>
  <Override PartName="/ppt/media/image8.png" ContentType="image/png"/>
  <Override PartName="/ppt/media/image33.png" ContentType="image/png"/>
  <Override PartName="/ppt/media/image13.png" ContentType="image/png"/>
  <Override PartName="/ppt/media/image34.png" ContentType="image/png"/>
  <Override PartName="/ppt/media/image4.png" ContentType="image/png"/>
  <Override PartName="/ppt/media/image27.png" ContentType="image/png"/>
  <Override PartName="/ppt/media/image30.png" ContentType="image/png"/>
  <Override PartName="/ppt/media/image3.jpeg" ContentType="image/jpeg"/>
  <Override PartName="/ppt/media/image15.png" ContentType="image/png"/>
  <Override PartName="/ppt/media/image32.png" ContentType="image/png"/>
  <Override PartName="/ppt/media/image2.png" ContentType="image/png"/>
  <Override PartName="/ppt/media/image25.png" ContentType="image/png"/>
  <Override PartName="/ppt/media/image1.jpeg" ContentType="image/jpeg"/>
  <Override PartName="/ppt/media/image10.png" ContentType="image/png"/>
  <Override PartName="/ppt/media/image14.png" ContentType="image/png"/>
  <Override PartName="/ppt/media/image16.png" ContentType="image/png"/>
  <Override PartName="/ppt/media/image17.png" ContentType="image/png"/>
  <Override PartName="/ppt/media/image18.png" ContentType="image/png"/>
  <Override PartName="/ppt/media/image20.jpeg" ContentType="image/jpeg"/>
  <Override PartName="/ppt/media/image19.png" ContentType="image/png"/>
  <Override PartName="/ppt/media/image21.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t-IT"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it-IT" sz="4400" spc="-1" strike="noStrike">
                <a:solidFill>
                  <a:srgbClr val="000000"/>
                </a:solidFill>
                <a:latin typeface="Arial"/>
              </a:rPr>
              <a:t>Click to edit the title text format</a:t>
            </a:r>
            <a:endParaRPr b="0" lang="it-IT" sz="44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2800" spc="-1" strike="noStrike">
                <a:solidFill>
                  <a:srgbClr val="000000"/>
                </a:solidFill>
                <a:latin typeface="Arial"/>
              </a:rPr>
              <a:t>Click to edit the outline text format</a:t>
            </a:r>
            <a:endParaRPr b="0" lang="it-IT"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2000" spc="-1" strike="noStrike">
                <a:solidFill>
                  <a:srgbClr val="000000"/>
                </a:solidFill>
                <a:latin typeface="Arial"/>
              </a:rPr>
              <a:t>Second Outline Level</a:t>
            </a:r>
            <a:endParaRPr b="0" lang="it-IT"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Third Outline Level</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Fourth Outline Level</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2000" spc="-1" strike="noStrike">
                <a:solidFill>
                  <a:srgbClr val="000000"/>
                </a:solidFill>
                <a:latin typeface="Arial"/>
              </a:rPr>
              <a:t>Fifth Outline Level</a:t>
            </a:r>
            <a:endParaRPr b="0" lang="it-I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2000" spc="-1" strike="noStrike">
                <a:solidFill>
                  <a:srgbClr val="000000"/>
                </a:solidFill>
                <a:latin typeface="Arial"/>
              </a:rPr>
              <a:t>Sixth Outline Level</a:t>
            </a:r>
            <a:endParaRPr b="0" lang="it-I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2000" spc="-1" strike="noStrike">
                <a:solidFill>
                  <a:srgbClr val="000000"/>
                </a:solidFill>
                <a:latin typeface="Arial"/>
              </a:rPr>
              <a:t>Seventh Outline Level</a:t>
            </a:r>
            <a:endParaRPr b="0" lang="it-I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it-IT" sz="1800" spc="-1" strike="noStrike">
                <a:solidFill>
                  <a:srgbClr val="000000"/>
                </a:solidFill>
                <a:latin typeface="Arial"/>
              </a:rPr>
              <a:t>Click to edit the title text format</a:t>
            </a:r>
            <a:endParaRPr b="0" lang="it-IT"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2800" spc="-1" strike="noStrike">
                <a:solidFill>
                  <a:srgbClr val="000000"/>
                </a:solidFill>
                <a:latin typeface="Arial"/>
              </a:rPr>
              <a:t>Click to edit the outline text format</a:t>
            </a:r>
            <a:endParaRPr b="0" lang="it-IT"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2000" spc="-1" strike="noStrike">
                <a:solidFill>
                  <a:srgbClr val="000000"/>
                </a:solidFill>
                <a:latin typeface="Arial"/>
              </a:rPr>
              <a:t>Second Outline Level</a:t>
            </a:r>
            <a:endParaRPr b="0" lang="it-IT"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Third Outline Level</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Fourth Outline Level</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2000" spc="-1" strike="noStrike">
                <a:solidFill>
                  <a:srgbClr val="000000"/>
                </a:solidFill>
                <a:latin typeface="Arial"/>
              </a:rPr>
              <a:t>Fifth Outline Level</a:t>
            </a:r>
            <a:endParaRPr b="0" lang="it-I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2000" spc="-1" strike="noStrike">
                <a:solidFill>
                  <a:srgbClr val="000000"/>
                </a:solidFill>
                <a:latin typeface="Arial"/>
              </a:rPr>
              <a:t>Sixth Outline Level</a:t>
            </a:r>
            <a:endParaRPr b="0" lang="it-I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2000" spc="-1" strike="noStrike">
                <a:solidFill>
                  <a:srgbClr val="000000"/>
                </a:solidFill>
                <a:latin typeface="Arial"/>
              </a:rPr>
              <a:t>Seventh Outline Level</a:t>
            </a:r>
            <a:endParaRPr b="0" lang="it-I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hyperlink" Target="https://editor.ifmledit.org/" TargetMode="External"/><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editor.ifmledit.org/" TargetMode="External"/><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itolo 1"/>
          <p:cNvSpPr/>
          <p:nvPr/>
        </p:nvSpPr>
        <p:spPr>
          <a:xfrm>
            <a:off x="5956920" y="2167560"/>
            <a:ext cx="6234480" cy="103536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pPr>
            <a:r>
              <a:rPr b="1" lang="it-IT" sz="4400" spc="-1" strike="noStrike">
                <a:solidFill>
                  <a:srgbClr val="000000"/>
                </a:solidFill>
                <a:latin typeface="Arial"/>
                <a:ea typeface="DejaVu Sans"/>
              </a:rPr>
              <a:t>Progetto di TIW </a:t>
            </a:r>
            <a:endParaRPr b="0" lang="en-US" sz="4400" spc="-1" strike="noStrike">
              <a:latin typeface="Arial"/>
            </a:endParaRPr>
          </a:p>
        </p:txBody>
      </p:sp>
      <p:sp>
        <p:nvSpPr>
          <p:cNvPr id="77" name="Sottotitolo 2"/>
          <p:cNvSpPr/>
          <p:nvPr/>
        </p:nvSpPr>
        <p:spPr>
          <a:xfrm>
            <a:off x="5956920" y="3320640"/>
            <a:ext cx="6234480" cy="2484000"/>
          </a:xfrm>
          <a:prstGeom prst="rect">
            <a:avLst/>
          </a:prstGeom>
          <a:noFill/>
          <a:ln w="0">
            <a:noFill/>
          </a:ln>
        </p:spPr>
        <p:style>
          <a:lnRef idx="0"/>
          <a:fillRef idx="0"/>
          <a:effectRef idx="0"/>
          <a:fontRef idx="minor"/>
        </p:style>
        <p:txBody>
          <a:bodyPr lIns="90000" rIns="90000" tIns="45000" bIns="45000">
            <a:normAutofit fontScale="60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PURE HTML </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78" name="Immagine 4" descr="Immagine che contiene colorato, decorato, dipingendo&#10;&#10;Descrizione generata automaticamente"/>
          <p:cNvPicPr/>
          <p:nvPr/>
        </p:nvPicPr>
        <p:blipFill>
          <a:blip r:embed="rId1"/>
          <a:stretch/>
        </p:blipFill>
        <p:spPr>
          <a:xfrm>
            <a:off x="0" y="0"/>
            <a:ext cx="5956200" cy="6857280"/>
          </a:xfrm>
          <a:prstGeom prst="rect">
            <a:avLst/>
          </a:prstGeom>
          <a:ln w="0">
            <a:noFill/>
          </a:ln>
        </p:spPr>
      </p:pic>
      <p:pic>
        <p:nvPicPr>
          <p:cNvPr id="79" name="Immagine 6" descr=""/>
          <p:cNvPicPr/>
          <p:nvPr/>
        </p:nvPicPr>
        <p:blipFill>
          <a:blip r:embed="rId2"/>
          <a:stretch/>
        </p:blipFill>
        <p:spPr>
          <a:xfrm>
            <a:off x="6706080" y="264240"/>
            <a:ext cx="4735800" cy="2239560"/>
          </a:xfrm>
          <a:prstGeom prst="rect">
            <a:avLst/>
          </a:prstGeom>
          <a:ln w="0">
            <a:noFill/>
          </a:ln>
        </p:spPr>
      </p:pic>
      <p:sp>
        <p:nvSpPr>
          <p:cNvPr id="80"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6BB4739-6ACC-4BBE-B691-A7A1C4F1E68F}" type="slidenum">
              <a:rPr b="0" lang="it-IT" sz="1200" spc="-1" strike="noStrike">
                <a:solidFill>
                  <a:srgbClr val="8b8b8b"/>
                </a:solidFill>
                <a:latin typeface="Calibri"/>
                <a:ea typeface="DejaVu Sans"/>
              </a:rPr>
              <a:t>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Ulteriori Aggiunte</a:t>
            </a:r>
            <a:endParaRPr b="0" lang="en-US" sz="3600" spc="-1" strike="noStrike">
              <a:latin typeface="Arial"/>
            </a:endParaRPr>
          </a:p>
        </p:txBody>
      </p:sp>
      <p:sp>
        <p:nvSpPr>
          <p:cNvPr id="106"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Possibilità di registrare nuovi utenti</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Crittografia della password (SHA3-256)</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Possibilità di logout</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Generazione automatica del codice univoco dell’ordine</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Logo personalizzato</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CSS personalizzato</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07"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D06358B-1F9A-4489-A413-D94BE8F649B6}" type="slidenum">
              <a:rPr b="0" lang="it-IT" sz="1200" spc="-1" strike="noStrike">
                <a:solidFill>
                  <a:srgbClr val="8b8b8b"/>
                </a:solidFill>
                <a:latin typeface="Calibri"/>
                <a:ea typeface="DejaVu Sans"/>
              </a:rPr>
              <a:t>10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Schema ER</a:t>
            </a:r>
            <a:endParaRPr b="0" lang="en-US" sz="3600" spc="-1" strike="noStrike">
              <a:latin typeface="Arial"/>
            </a:endParaRPr>
          </a:p>
        </p:txBody>
      </p:sp>
      <p:sp>
        <p:nvSpPr>
          <p:cNvPr id="109"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C09C6A7-4C50-4FB1-8ED7-96D44ADBFFDC}" type="slidenum">
              <a:rPr b="0" lang="it-IT" sz="1200" spc="-1" strike="noStrike">
                <a:solidFill>
                  <a:srgbClr val="8b8b8b"/>
                </a:solidFill>
                <a:latin typeface="Calibri"/>
                <a:ea typeface="DejaVu Sans"/>
              </a:rPr>
              <a:t>11</a:t>
            </a:fld>
            <a:endParaRPr b="0" lang="en-US" sz="1200" spc="-1" strike="noStrike">
              <a:latin typeface="Arial"/>
            </a:endParaRPr>
          </a:p>
        </p:txBody>
      </p:sp>
      <p:pic>
        <p:nvPicPr>
          <p:cNvPr id="110" name="Immagine 2" descr=""/>
          <p:cNvPicPr/>
          <p:nvPr/>
        </p:nvPicPr>
        <p:blipFill>
          <a:blip r:embed="rId1"/>
          <a:srcRect l="0" t="20491" r="0" b="0"/>
          <a:stretch/>
        </p:blipFill>
        <p:spPr>
          <a:xfrm>
            <a:off x="2238120" y="1268640"/>
            <a:ext cx="7040880" cy="54522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Schema logico</a:t>
            </a:r>
            <a:endParaRPr b="0" lang="en-US" sz="3600" spc="-1" strike="noStrike">
              <a:latin typeface="Arial"/>
            </a:endParaRPr>
          </a:p>
        </p:txBody>
      </p:sp>
      <p:pic>
        <p:nvPicPr>
          <p:cNvPr id="112" name="Segnaposto contenuto 4" descr=""/>
          <p:cNvPicPr/>
          <p:nvPr/>
        </p:nvPicPr>
        <p:blipFill>
          <a:blip r:embed="rId1"/>
          <a:stretch/>
        </p:blipFill>
        <p:spPr>
          <a:xfrm>
            <a:off x="2354400" y="1405440"/>
            <a:ext cx="7618680" cy="5285520"/>
          </a:xfrm>
          <a:prstGeom prst="rect">
            <a:avLst/>
          </a:prstGeom>
          <a:ln w="0">
            <a:noFill/>
          </a:ln>
        </p:spPr>
      </p:pic>
      <p:sp>
        <p:nvSpPr>
          <p:cNvPr id="113"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7A779CE-6DAC-4F98-A9B9-C9444AA196B6}"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15"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articolo</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(campo chiave),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descrizione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categoria</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merceologica</a:t>
            </a:r>
            <a:r>
              <a:rPr b="0" lang="it-IT" sz="1800" spc="-1" strike="noStrike">
                <a:solidFill>
                  <a:srgbClr val="000000"/>
                </a:solidFill>
                <a:latin typeface="Arial"/>
                <a:ea typeface="Times New Roman"/>
              </a:rPr>
              <a:t> e una </a:t>
            </a:r>
            <a:r>
              <a:rPr b="0" lang="it-IT" sz="1800" spc="-1" strike="noStrike">
                <a:solidFill>
                  <a:srgbClr val="ff0000"/>
                </a:solidFill>
                <a:latin typeface="Arial"/>
                <a:ea typeface="Times New Roman"/>
              </a:rPr>
              <a:t>foto</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item</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`description` TEXT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`category` TEXT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`picture`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16"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D6CB89-E958-4451-8E80-23166EDE87FC}" type="slidenum">
              <a:rPr b="0" lang="it-IT" sz="1200" spc="-1" strike="noStrike">
                <a:solidFill>
                  <a:srgbClr val="8b8b8b"/>
                </a:solidFill>
                <a:latin typeface="Calibri"/>
                <a:ea typeface="DejaVu Sans"/>
              </a:rPr>
              <a:t>13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18"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r>
              <a:rPr b="1" lang="it-IT"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Oltre alla fascia di spesa, il fornitore può anche indicare un importo in euro oltre al quale la </a:t>
            </a:r>
            <a:r>
              <a:rPr b="0" lang="it-IT" sz="1800" spc="-1" strike="noStrike">
                <a:solidFill>
                  <a:srgbClr val="ff0000"/>
                </a:solidFill>
                <a:latin typeface="Arial"/>
                <a:ea typeface="Times New Roman"/>
              </a:rPr>
              <a:t>spedizione è gratuita</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vendor</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`score`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`free_limit` FLOAT NULL DEFAULT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19"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E19A65D-2C4B-41B8-964B-0FD9E3C7B4D1}" type="slidenum">
              <a:rPr b="0" lang="it-IT" sz="1200" spc="-1" strike="noStrike">
                <a:solidFill>
                  <a:srgbClr val="8b8b8b"/>
                </a:solidFill>
                <a:latin typeface="Calibri"/>
                <a:ea typeface="DejaVu Sans"/>
              </a:rPr>
              <a:t>14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1"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«Una </a:t>
            </a:r>
            <a:r>
              <a:rPr b="1" lang="it-IT" sz="1800" spc="-1" strike="noStrike">
                <a:solidFill>
                  <a:srgbClr val="ffc000"/>
                </a:solidFill>
                <a:latin typeface="Arial"/>
                <a:ea typeface="Times New Roman"/>
              </a:rPr>
              <a:t>fascia di spesa</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numero minimo</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numero massimo</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prezzo</a:t>
            </a:r>
            <a:r>
              <a:rPr b="0" lang="it-IT" sz="1800" spc="-1" strike="noStrike">
                <a:solidFill>
                  <a:srgbClr val="000000"/>
                </a:solidFill>
                <a:latin typeface="Arial"/>
                <a:ea typeface="Times New Roman"/>
              </a:rPr>
              <a:t>. Ad esempio: da 1 a 3 articoli 15€, da 4 a 10 articoli 20€, oltre a 10 articoli, ecc.»</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range</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`min`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`max`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22"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EB1A305-7A93-4258-B442-1766A2A8C634}" type="slidenum">
              <a:rPr b="0" lang="it-IT" sz="1200" spc="-1" strike="noStrike">
                <a:solidFill>
                  <a:srgbClr val="8b8b8b"/>
                </a:solidFill>
                <a:latin typeface="Calibri"/>
                <a:ea typeface="DejaVu Sans"/>
              </a:rPr>
              <a:t>15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4"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shipping_policy</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`id_range`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(`id_range`, `id_vendor`),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`shipping_id_range`    FOREIGN KEY (`id_range`)    REFERENCES `range`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`shipping_id_vendor`    FOREIGN KEY (`id_vendor`)    REFERENCES `vendor` (`id`)    ON DELETE CASCADE    ON UPDATE CASCADE)</a:t>
            </a:r>
            <a:endParaRPr b="0" lang="en-US" sz="1800" spc="-1" strike="noStrike">
              <a:latin typeface="Arial"/>
            </a:endParaRPr>
          </a:p>
        </p:txBody>
      </p:sp>
      <p:sp>
        <p:nvSpPr>
          <p:cNvPr id="125"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C63D741-93D0-40A1-8ED4-7CDC29D6644D}" type="slidenum">
              <a:rPr b="0" lang="it-IT" sz="1200" spc="-1" strike="noStrike">
                <a:solidFill>
                  <a:srgbClr val="8b8b8b"/>
                </a:solidFill>
                <a:latin typeface="Calibri"/>
                <a:ea typeface="DejaVu Sans"/>
              </a:rPr>
              <a:t>16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27"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«Lo stesso </a:t>
            </a:r>
            <a:r>
              <a:rPr b="0" lang="it-IT" sz="1800" spc="-1" strike="noStrike">
                <a:solidFill>
                  <a:srgbClr val="ff0000"/>
                </a:solidFill>
                <a:latin typeface="Arial"/>
                <a:ea typeface="Times New Roman"/>
              </a:rPr>
              <a:t>articolo</a:t>
            </a:r>
            <a:r>
              <a:rPr b="0" lang="it-IT" sz="1800" spc="-1" strike="noStrike">
                <a:solidFill>
                  <a:srgbClr val="000000"/>
                </a:solidFill>
                <a:latin typeface="Arial"/>
                <a:ea typeface="Times New Roman"/>
              </a:rPr>
              <a:t> (cioè codice articolo) può </a:t>
            </a:r>
            <a:r>
              <a:rPr b="1" lang="it-IT" sz="1800" spc="-1" strike="noStrike">
                <a:solidFill>
                  <a:srgbClr val="ffc000"/>
                </a:solidFill>
                <a:latin typeface="Arial"/>
                <a:ea typeface="Times New Roman"/>
              </a:rPr>
              <a:t>essere venduto</a:t>
            </a:r>
            <a:r>
              <a:rPr b="0" lang="it-IT" sz="1800" spc="-1" strike="noStrike">
                <a:solidFill>
                  <a:srgbClr val="ffc000"/>
                </a:solidFill>
                <a:latin typeface="Arial"/>
                <a:ea typeface="Times New Roman"/>
              </a:rPr>
              <a:t> </a:t>
            </a:r>
            <a:r>
              <a:rPr b="0" lang="it-IT" sz="1800" spc="-1" strike="noStrike">
                <a:solidFill>
                  <a:srgbClr val="000000"/>
                </a:solidFill>
                <a:latin typeface="Arial"/>
                <a:ea typeface="Times New Roman"/>
              </a:rPr>
              <a:t>da più </a:t>
            </a:r>
            <a:r>
              <a:rPr b="0" lang="it-IT" sz="1800" spc="-1" strike="noStrike">
                <a:solidFill>
                  <a:srgbClr val="ff0000"/>
                </a:solidFill>
                <a:latin typeface="Arial"/>
                <a:ea typeface="Times New Roman"/>
              </a:rPr>
              <a:t>fornitori</a:t>
            </a:r>
            <a:r>
              <a:rPr b="0" lang="it-IT" sz="1800" spc="-1" strike="noStrike">
                <a:solidFill>
                  <a:srgbClr val="000000"/>
                </a:solidFill>
                <a:latin typeface="Arial"/>
                <a:ea typeface="Times New Roman"/>
              </a:rPr>
              <a:t> a prezzi </a:t>
            </a:r>
            <a:r>
              <a:rPr b="0" lang="it-IT" sz="1800" spc="-1" strike="noStrike">
                <a:solidFill>
                  <a:srgbClr val="ff0000"/>
                </a:solidFill>
                <a:latin typeface="Arial"/>
                <a:ea typeface="Times New Roman"/>
              </a:rPr>
              <a:t>differenti</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price</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`price`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(`id_vendor`, `id_item`),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`price_id_vendor`    FOREIGN KEY (`id_vendor`)    REFERENCES `vendor` (`id`)    ON DELETE CASCADE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`price_id_item`    FOREIGN KEY (`id_item`)    REFERENCES `item` (`id`)    ON DELETE CASCADE    ON UPDATE CASCADE)</a:t>
            </a:r>
            <a:endParaRPr b="0" lang="en-US" sz="1800" spc="-1" strike="noStrike">
              <a:latin typeface="Arial"/>
            </a:endParaRPr>
          </a:p>
        </p:txBody>
      </p:sp>
      <p:sp>
        <p:nvSpPr>
          <p:cNvPr id="128"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72812C2-2D12-4280-AD5D-E3CDAC0BD04E}" type="slidenum">
              <a:rPr b="0" lang="it-IT" sz="1200" spc="-1" strike="noStrike">
                <a:solidFill>
                  <a:srgbClr val="8b8b8b"/>
                </a:solidFill>
                <a:latin typeface="Calibri"/>
                <a:ea typeface="DejaVu Sans"/>
              </a:rPr>
              <a:t>17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0"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utente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cognome</a:t>
            </a:r>
            <a:r>
              <a:rPr b="0" lang="it-IT" sz="1800" spc="-1" strike="noStrike">
                <a:solidFill>
                  <a:srgbClr val="000000"/>
                </a:solidFill>
                <a:latin typeface="Arial"/>
                <a:ea typeface="Times New Roman"/>
              </a:rPr>
              <a:t>, un’</a:t>
            </a:r>
            <a:r>
              <a:rPr b="0" lang="it-IT" sz="1800" spc="-1" strike="noStrike">
                <a:solidFill>
                  <a:srgbClr val="ff0000"/>
                </a:solidFill>
                <a:latin typeface="Arial"/>
                <a:ea typeface="Times New Roman"/>
              </a:rPr>
              <a:t>e-mail</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password</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indirizzo di spedizione</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user</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`surname` VARCHAR(45)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`email` VARCHAR(60)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`password` VARCHAR(256)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`address` VARCHAR(60)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en-US" sz="1800" spc="-1" strike="noStrike">
              <a:latin typeface="Arial"/>
            </a:endParaRPr>
          </a:p>
        </p:txBody>
      </p:sp>
      <p:sp>
        <p:nvSpPr>
          <p:cNvPr id="131"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6A8AC7D-DCD9-432B-8A9C-C8BC9DB8B267}" type="slidenum">
              <a:rPr b="0" lang="it-IT" sz="1200" spc="-1" strike="noStrike">
                <a:solidFill>
                  <a:srgbClr val="8b8b8b"/>
                </a:solidFill>
                <a:latin typeface="Calibri"/>
                <a:ea typeface="DejaVu Sans"/>
              </a:rPr>
              <a:t>18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3" name="Segnaposto contenuto 2"/>
          <p:cNvSpPr/>
          <p:nvPr/>
        </p:nvSpPr>
        <p:spPr>
          <a:xfrm>
            <a:off x="838080" y="1825560"/>
            <a:ext cx="10514880" cy="4851000"/>
          </a:xfrm>
          <a:prstGeom prst="rect">
            <a:avLst/>
          </a:prstGeom>
          <a:noFill/>
          <a:ln w="0">
            <a:noFill/>
          </a:ln>
        </p:spPr>
        <p:style>
          <a:lnRef idx="0"/>
          <a:fillRef idx="0"/>
          <a:effectRef idx="0"/>
          <a:fontRef idx="minor"/>
        </p:style>
        <p:txBody>
          <a:bodyPr lIns="90000" rIns="90000" tIns="45000" bIns="45000">
            <a:normAutofit fontScale="93000"/>
          </a:bodyPr>
          <a:p>
            <a:pPr>
              <a:lnSpc>
                <a:spcPct val="90000"/>
              </a:lnSpc>
              <a:spcBef>
                <a:spcPts val="1001"/>
              </a:spcBef>
              <a:tabLst>
                <a:tab algn="l" pos="0"/>
              </a:tabLst>
            </a:pPr>
            <a:r>
              <a:rPr b="0" lang="it-IT" sz="1800" spc="-1" strike="noStrike">
                <a:solidFill>
                  <a:srgbClr val="000000"/>
                </a:solidFill>
                <a:latin typeface="Arial"/>
                <a:ea typeface="Times New Roman"/>
              </a:rPr>
              <a:t>«Un’applicazione di commercio elettronico consente all’utente di </a:t>
            </a:r>
            <a:r>
              <a:rPr b="1" lang="it-IT" sz="1800" spc="-1" strike="noStrike">
                <a:solidFill>
                  <a:srgbClr val="ffc000"/>
                </a:solidFill>
                <a:latin typeface="Arial"/>
                <a:ea typeface="Times New Roman"/>
              </a:rPr>
              <a:t>visualizzare</a:t>
            </a:r>
            <a:r>
              <a:rPr b="0" lang="it-IT" sz="1800" spc="-1" strike="noStrike">
                <a:solidFill>
                  <a:srgbClr val="000000"/>
                </a:solidFill>
                <a:latin typeface="Arial"/>
                <a:ea typeface="Times New Roman"/>
              </a:rPr>
              <a:t> un catalogo di prodotti venduti da diversi fornitori.</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Dopo il login, l’utente accede a una pagina HOME che mostra (come tutte le altre pagine) un menù con i link HOME, CARRELLO, ORDINI, un campo di ricerca e una lista </a:t>
            </a:r>
            <a:r>
              <a:rPr b="0" lang="it-IT" sz="1800" spc="-1" strike="noStrike">
                <a:solidFill>
                  <a:srgbClr val="ff0000"/>
                </a:solidFill>
                <a:latin typeface="Arial"/>
                <a:ea typeface="Times New Roman"/>
              </a:rPr>
              <a:t>degli ultimi </a:t>
            </a:r>
            <a:r>
              <a:rPr b="0" lang="it-IT" sz="1800" spc="-1" strike="noStrike">
                <a:solidFill>
                  <a:srgbClr val="000000"/>
                </a:solidFill>
                <a:latin typeface="Arial"/>
                <a:ea typeface="Times New Roman"/>
              </a:rPr>
              <a:t>cinque</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prodotti</a:t>
            </a:r>
            <a:r>
              <a:rPr b="0" lang="it-IT" sz="1800" spc="-1" strike="noStrike">
                <a:solidFill>
                  <a:srgbClr val="4472c4"/>
                </a:solidFill>
                <a:latin typeface="Arial"/>
                <a:ea typeface="Times New Roman"/>
              </a:rPr>
              <a:t> </a:t>
            </a:r>
            <a:r>
              <a:rPr b="0" lang="it-IT" sz="1800" spc="-1" strike="noStrike">
                <a:solidFill>
                  <a:srgbClr val="000000"/>
                </a:solidFill>
                <a:latin typeface="Arial"/>
                <a:ea typeface="Times New Roman"/>
              </a:rPr>
              <a:t>visualizzati</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dall’utente</a:t>
            </a:r>
            <a:r>
              <a:rPr b="0" lang="it-IT" sz="1800" spc="-1" strike="noStrike">
                <a:solidFill>
                  <a:srgbClr val="000000"/>
                </a:solidFill>
                <a:latin typeface="Arial"/>
                <a:ea typeface="Times New Roman"/>
              </a:rPr>
              <a:t>»</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view</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(`id_user`, `id_item`,`date`),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`view_id_item`    FOREIGN KEY (`id_item`)    REFERENCES `item` (`id`)    ON DELETE CASCADE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`view_id_user`    FOREIGN KEY (`id_user`)    REFERENCES `user` (`id`)    ON DELETE CASCADE    ON UPDATE CASCADE)</a:t>
            </a:r>
            <a:endParaRPr b="0" lang="en-US" sz="1800" spc="-1" strike="noStrike">
              <a:latin typeface="Arial"/>
            </a:endParaRPr>
          </a:p>
        </p:txBody>
      </p:sp>
      <p:sp>
        <p:nvSpPr>
          <p:cNvPr id="134"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E1EC938-9699-4907-BEFC-F28084D148FF}" type="slidenum">
              <a:rPr b="0" lang="it-IT" sz="1200" spc="-1" strike="noStrike">
                <a:solidFill>
                  <a:srgbClr val="8b8b8b"/>
                </a:solidFill>
                <a:latin typeface="Calibri"/>
                <a:ea typeface="DejaVu Sans"/>
              </a:rPr>
              <a:t>19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it-IT" sz="4400" spc="-1" strike="noStrike">
                <a:solidFill>
                  <a:srgbClr val="000000"/>
                </a:solidFill>
                <a:latin typeface="Arial"/>
                <a:ea typeface="DejaVu Sans"/>
              </a:rPr>
              <a:t>INDICE</a:t>
            </a:r>
            <a:endParaRPr b="0" lang="en-US" sz="4400" spc="-1" strike="noStrike">
              <a:latin typeface="Arial"/>
            </a:endParaRPr>
          </a:p>
        </p:txBody>
      </p:sp>
      <p:graphicFrame>
        <p:nvGraphicFramePr>
          <p:cNvPr id="82" name="Tabella 4"/>
          <p:cNvGraphicFramePr/>
          <p:nvPr/>
        </p:nvGraphicFramePr>
        <p:xfrm>
          <a:off x="838080" y="1563120"/>
          <a:ext cx="10514880" cy="4507560"/>
        </p:xfrm>
        <a:graphic>
          <a:graphicData uri="http://schemas.openxmlformats.org/drawingml/2006/table">
            <a:tbl>
              <a:tblPr/>
              <a:tblGrid>
                <a:gridCol w="10059840"/>
                <a:gridCol w="455400"/>
              </a:tblGrid>
              <a:tr h="375480">
                <a:tc>
                  <a:txBody>
                    <a:bodyPr>
                      <a:noAutofit/>
                    </a:bodyPr>
                    <a:p>
                      <a:pPr>
                        <a:lnSpc>
                          <a:spcPct val="100000"/>
                        </a:lnSpc>
                        <a:tabLst>
                          <a:tab algn="l" pos="0"/>
                        </a:tabLst>
                      </a:pPr>
                      <a:r>
                        <a:rPr b="0" lang="it-IT" sz="1200" spc="-1" strike="noStrike" u="sng">
                          <a:solidFill>
                            <a:srgbClr val="000000"/>
                          </a:solidFill>
                          <a:uFillTx/>
                          <a:latin typeface="Arial"/>
                          <a:ea typeface="DejaVu Sans"/>
                        </a:rPr>
                        <a:t>Specifiche del progetto – HTML PURA</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 </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Strumenti utilizzati</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6</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Ulteriori aggiunte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10</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Design del Database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11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Componenti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21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Struttura dell’applicazione (IFML)</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Sequence Diagram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32</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u="sng">
                          <a:solidFill>
                            <a:srgbClr val="000000"/>
                          </a:solidFill>
                          <a:uFillTx/>
                          <a:latin typeface="Arial"/>
                          <a:ea typeface="DejaVu Sans"/>
                        </a:rPr>
                        <a:t>Specifiche del progetto – JAVASCRIPT</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Strumenti utilizzati per la risoluzione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48</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49</a:t>
                      </a:r>
                      <a:endParaRPr b="0" lang="en-US" sz="1200" spc="-1" strike="noStrike">
                        <a:latin typeface="Arial"/>
                      </a:endParaRPr>
                    </a:p>
                  </a:txBody>
                  <a:tcPr marL="91440" marR="91440">
                    <a:lnL w="12240">
                      <a:noFill/>
                    </a:lnL>
                    <a:lnR w="12240">
                      <a:noFill/>
                    </a:lnR>
                    <a:lnT w="12240">
                      <a:noFill/>
                    </a:lnT>
                    <a:lnB w="12240">
                      <a:noFill/>
                    </a:lnB>
                    <a:noFill/>
                  </a:tcPr>
                </a:tc>
              </a:tr>
              <a:tr h="377640">
                <a:tc>
                  <a:txBody>
                    <a:bodyPr>
                      <a:noAutofit/>
                    </a:bodyPr>
                    <a:p>
                      <a:pPr>
                        <a:lnSpc>
                          <a:spcPct val="100000"/>
                        </a:lnSpc>
                      </a:pPr>
                      <a:r>
                        <a:rPr b="0" lang="it-IT" sz="1200" spc="-1" strike="noStrike">
                          <a:solidFill>
                            <a:srgbClr val="000000"/>
                          </a:solidFill>
                          <a:latin typeface="Arial"/>
                          <a:ea typeface="DejaVu Sans"/>
                        </a:rPr>
                        <a:t>    </a:t>
                      </a:r>
                      <a:r>
                        <a:rPr b="0" lang="it-IT" sz="1200" spc="-1" strike="noStrike">
                          <a:solidFill>
                            <a:srgbClr val="000000"/>
                          </a:solidFill>
                          <a:latin typeface="Arial"/>
                          <a:ea typeface="DejaVu Sans"/>
                        </a:rPr>
                        <a:t>Sequence Diagram</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ea typeface="DejaVu Sans"/>
                        </a:rPr>
                        <a:t>57</a:t>
                      </a:r>
                      <a:endParaRPr b="0" lang="en-US" sz="1200" spc="-1" strike="noStrike">
                        <a:latin typeface="Arial"/>
                      </a:endParaRPr>
                    </a:p>
                  </a:txBody>
                  <a:tcPr marL="91440" marR="91440">
                    <a:lnL w="12240">
                      <a:noFill/>
                    </a:lnL>
                    <a:lnR w="12240">
                      <a:noFill/>
                    </a:lnR>
                    <a:lnT w="12240">
                      <a:noFill/>
                    </a:lnT>
                    <a:lnB w="12240">
                      <a:noFill/>
                    </a:lnB>
                    <a:noFill/>
                  </a:tcPr>
                </a:tc>
              </a:tr>
            </a:tbl>
          </a:graphicData>
        </a:graphic>
      </p:graphicFrame>
      <p:sp>
        <p:nvSpPr>
          <p:cNvPr id="83"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9B4A6F1-820C-493D-BAEA-D8A1856E0E1A}" type="slidenum">
              <a:rPr b="0" lang="it-IT" sz="1200" spc="-1" strike="noStrike">
                <a:solidFill>
                  <a:srgbClr val="8b8b8b"/>
                </a:solidFill>
                <a:latin typeface="Calibri"/>
                <a:ea typeface="DejaVu Sans"/>
              </a:rPr>
              <a:t>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6" name="Segnaposto contenuto 2"/>
          <p:cNvSpPr/>
          <p:nvPr/>
        </p:nvSpPr>
        <p:spPr>
          <a:xfrm>
            <a:off x="838080" y="1825560"/>
            <a:ext cx="10514880" cy="4840200"/>
          </a:xfrm>
          <a:prstGeom prst="rect">
            <a:avLst/>
          </a:prstGeom>
          <a:noFill/>
          <a:ln w="0">
            <a:noFill/>
          </a:ln>
        </p:spPr>
        <p:style>
          <a:lnRef idx="0"/>
          <a:fillRef idx="0"/>
          <a:effectRef idx="0"/>
          <a:fontRef idx="minor"/>
        </p:style>
        <p:txBody>
          <a:bodyPr lIns="90000" rIns="90000" tIns="45000" bIns="45000">
            <a:normAutofit fontScale="83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Abbiamo deciso di salvare le informazioni necessarie in due tabelle, una contenente i dati dell’ordine e una contenete i dettagli riguardanti il contenuto dell’ordine.</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order_info</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 CHAR(36)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`order_info_id_user`    FOREIGN KEY (`id_user`)    REFERENCES `user`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`order_info_id_vendor`    FOREIGN KEY (`id_vendor`)    REFERENCES `vendor` (`id`)    ON UPDATE CASCADE)</a:t>
            </a:r>
            <a:endParaRPr b="0" lang="en-US" sz="1800" spc="-1" strike="noStrike">
              <a:latin typeface="Arial"/>
            </a:endParaRPr>
          </a:p>
        </p:txBody>
      </p:sp>
      <p:sp>
        <p:nvSpPr>
          <p:cNvPr id="137"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068DF4A-3C26-485F-A818-89DE75B91C77}" type="slidenum">
              <a:rPr b="0" lang="it-IT" sz="1200" spc="-1" strike="noStrike">
                <a:solidFill>
                  <a:srgbClr val="8b8b8b"/>
                </a:solidFill>
                <a:latin typeface="Calibri"/>
                <a:ea typeface="DejaVu Sans"/>
              </a:rPr>
              <a:t>20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Design del Database </a:t>
            </a:r>
            <a:r>
              <a:rPr b="0" lang="it-IT" sz="3600" spc="-1" strike="noStrike">
                <a:solidFill>
                  <a:srgbClr val="000000"/>
                </a:solidFill>
                <a:latin typeface="Arial"/>
                <a:ea typeface="DejaVu Sans"/>
              </a:rPr>
              <a:t>– Definizione delle tabelle</a:t>
            </a:r>
            <a:endParaRPr b="0" lang="en-US" sz="3600" spc="-1" strike="noStrike">
              <a:latin typeface="Arial"/>
            </a:endParaRPr>
          </a:p>
        </p:txBody>
      </p:sp>
      <p:sp>
        <p:nvSpPr>
          <p:cNvPr id="139"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fontScale="78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en-US" sz="1800" spc="-1" strike="noStrike">
              <a:latin typeface="Arial"/>
            </a:endParaRPr>
          </a:p>
          <a:p>
            <a:pPr>
              <a:lnSpc>
                <a:spcPct val="90000"/>
              </a:lnSpc>
              <a:spcBef>
                <a:spcPts val="1001"/>
              </a:spcBef>
              <a:tabLst>
                <a:tab algn="l" pos="0"/>
              </a:tabLst>
            </a:pPr>
            <a:r>
              <a:rPr b="0" lang="it-IT" sz="1800" spc="-1" strike="noStrike">
                <a:solidFill>
                  <a:srgbClr val="000000"/>
                </a:solidFill>
                <a:latin typeface="Arial"/>
                <a:ea typeface="Times New Roman"/>
              </a:rPr>
              <a:t>Si è deciso di salvare le informazioni necessarie in due tabelle, una contenente i dati dell’ordine e una contenete i dettagli riguardanti il contenuto dell’ordine.</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ordered_item</a:t>
            </a:r>
            <a:r>
              <a:rPr b="0" lang="en-US" sz="1800" spc="-1" strike="noStrike">
                <a:solidFill>
                  <a:srgbClr val="000000"/>
                </a:solidFill>
                <a:latin typeface="Arial"/>
                <a:ea typeface="Times New Roman"/>
              </a:rPr>
              <a:t>` (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`id_order` CHAR(36)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`quantity` INT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`cost` FLOAT NOT NULL,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(`id_order`,`id_item`),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`ordered_item_id_order`    FOREIGN KEY (`id_order`)    REFERENCES `order_info` (`id`)    ON UPDATE CASCADE,  </a:t>
            </a:r>
            <a:endParaRPr b="0" lang="en-US" sz="180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`ordered_item_id_item`    FOREIGN KEY (`id_item`)    REFERENCES `item` (`id`)    ON UPDATE CASCADE)</a:t>
            </a:r>
            <a:endParaRPr b="0" lang="en-US" sz="1800" spc="-1" strike="noStrike">
              <a:latin typeface="Arial"/>
            </a:endParaRPr>
          </a:p>
        </p:txBody>
      </p:sp>
      <p:sp>
        <p:nvSpPr>
          <p:cNvPr id="140"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41EAE33-E801-422F-B158-68ED8B6D8571}" type="slidenum">
              <a:rPr b="0" lang="it-IT" sz="1200" spc="-1" strike="noStrike">
                <a:solidFill>
                  <a:srgbClr val="8b8b8b"/>
                </a:solidFill>
                <a:latin typeface="Calibri"/>
                <a:ea typeface="DejaVu Sans"/>
              </a:rPr>
              <a:t>21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Packages</a:t>
            </a:r>
            <a:endParaRPr b="0" lang="en-US" sz="3600" spc="-1" strike="noStrike">
              <a:latin typeface="Arial"/>
            </a:endParaRPr>
          </a:p>
        </p:txBody>
      </p:sp>
      <p:sp>
        <p:nvSpPr>
          <p:cNvPr id="142"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Beans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DAO</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Controllers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Exceptions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Filters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Utils</a:t>
            </a:r>
            <a:endParaRPr b="0" lang="en-US" sz="2800" spc="-1" strike="noStrike">
              <a:latin typeface="Arial"/>
            </a:endParaRPr>
          </a:p>
        </p:txBody>
      </p:sp>
      <p:sp>
        <p:nvSpPr>
          <p:cNvPr id="143"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F4C622-5D1A-4680-A1DD-296E8B68D717}" type="slidenum">
              <a:rPr b="0" lang="it-IT" sz="1200" spc="-1" strike="noStrike">
                <a:solidFill>
                  <a:srgbClr val="8b8b8b"/>
                </a:solidFill>
                <a:latin typeface="Calibri"/>
                <a:ea typeface="DejaVu Sans"/>
              </a:rPr>
              <a:t>22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Model Objects (Beans)</a:t>
            </a:r>
            <a:endParaRPr b="0" lang="en-US" sz="3600" spc="-1" strike="noStrike">
              <a:latin typeface="Arial"/>
            </a:endParaRPr>
          </a:p>
        </p:txBody>
      </p:sp>
      <p:sp>
        <p:nvSpPr>
          <p:cNvPr id="145"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fontScale="73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User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Item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ExtendedItem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SelectedItem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OrderedItem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View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Vendor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ShippingRange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Price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OrderInfo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ErrorMessage</a:t>
            </a:r>
            <a:endParaRPr b="0" lang="en-US" sz="2800" spc="-1" strike="noStrike">
              <a:latin typeface="Arial"/>
            </a:endParaRPr>
          </a:p>
        </p:txBody>
      </p:sp>
      <p:sp>
        <p:nvSpPr>
          <p:cNvPr id="146"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5FEEE11-6490-4BC3-8F98-E2E22B39A4AD}" type="slidenum">
              <a:rPr b="0" lang="it-IT" sz="1200" spc="-1" strike="noStrike">
                <a:solidFill>
                  <a:srgbClr val="8b8b8b"/>
                </a:solidFill>
                <a:latin typeface="Calibri"/>
                <a:ea typeface="DejaVu Sans"/>
              </a:rPr>
              <a:t>23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Data Access Objects (Classes)</a:t>
            </a:r>
            <a:endParaRPr b="0" lang="en-US" sz="3600" spc="-1" strike="noStrike">
              <a:latin typeface="Arial"/>
            </a:endParaRPr>
          </a:p>
        </p:txBody>
      </p:sp>
      <p:sp>
        <p:nvSpPr>
          <p:cNvPr id="148"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fontScale="67000"/>
          </a:bodyPr>
          <a:p>
            <a:pPr>
              <a:lnSpc>
                <a:spcPct val="90000"/>
              </a:lnSpc>
              <a:spcBef>
                <a:spcPts val="1001"/>
              </a:spcBef>
              <a:tabLst>
                <a:tab algn="l" pos="0"/>
              </a:tabLst>
            </a:pPr>
            <a:r>
              <a:rPr b="0" lang="it-IT" sz="2800" spc="-1" strike="noStrike">
                <a:solidFill>
                  <a:srgbClr val="000000"/>
                </a:solidFill>
                <a:latin typeface="Arial"/>
                <a:ea typeface="DejaVu Sans"/>
              </a:rPr>
              <a:t>UserDAO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checkCredentials (String email, String pwd)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createUser (String name, String surname, String email, String pwd, String address)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ItemDAO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findOneByItemId (int items)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findManyByItemsId (ArrayList items)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findLastViewedByUserId (int userID)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findManyByCategoryAndNumber (String category, int number)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findManyByWord (String research)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ExtendedItemDAO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findManyItemsDetailsByItemsId (List items) </a:t>
            </a:r>
            <a:endParaRPr b="0" lang="en-US" sz="2400" spc="-1" strike="noStrike">
              <a:latin typeface="Arial"/>
            </a:endParaRPr>
          </a:p>
        </p:txBody>
      </p:sp>
      <p:sp>
        <p:nvSpPr>
          <p:cNvPr id="149"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419BDE8-FB79-47DB-99FC-6ECEB4770776}" type="slidenum">
              <a:rPr b="0" lang="it-IT" sz="1200" spc="-1" strike="noStrike">
                <a:solidFill>
                  <a:srgbClr val="8b8b8b"/>
                </a:solidFill>
                <a:latin typeface="Calibri"/>
                <a:ea typeface="DejaVu Sans"/>
              </a:rPr>
              <a:t>24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Data Access Objects (Classes)</a:t>
            </a:r>
            <a:endParaRPr b="0" lang="en-US" sz="3600" spc="-1" strike="noStrike">
              <a:latin typeface="Arial"/>
            </a:endParaRPr>
          </a:p>
        </p:txBody>
      </p:sp>
      <p:sp>
        <p:nvSpPr>
          <p:cNvPr id="151"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fontScale="56000"/>
          </a:bodyPr>
          <a:p>
            <a:pPr>
              <a:lnSpc>
                <a:spcPct val="90000"/>
              </a:lnSpc>
              <a:spcBef>
                <a:spcPts val="1001"/>
              </a:spcBef>
              <a:tabLst>
                <a:tab algn="l" pos="0"/>
              </a:tabLst>
            </a:pPr>
            <a:r>
              <a:rPr b="0" lang="it-IT" sz="2800" spc="-1" strike="noStrike">
                <a:solidFill>
                  <a:srgbClr val="000000"/>
                </a:solidFill>
                <a:latin typeface="Arial"/>
                <a:ea typeface="DejaVu Sans"/>
              </a:rPr>
              <a:t>OrderDAO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findOrdersByUserID (int userID)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createOrder(int userID, int vendorID, float shipping_cost, List items)</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ViewDAO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createOneViewByUserIdAndItemId (int userId, int itemId)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VendorDAO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findManyByVendorsId (List vendorIDs)</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fineOneByVendorId (Integer vendorId)</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 </a:t>
            </a:r>
            <a:r>
              <a:rPr b="0" lang="it-IT" sz="2800" spc="-1" strike="noStrike">
                <a:solidFill>
                  <a:srgbClr val="000000"/>
                </a:solidFill>
                <a:latin typeface="Arial"/>
                <a:ea typeface="DejaVu Sans"/>
              </a:rPr>
              <a:t>PriceDAO </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findManyByItemsID (List items)</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findLowerPriceByItemId (ArrayList items)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findManyForEachItemId (List itemsIDs)</a:t>
            </a:r>
            <a:endParaRPr b="0" lang="en-US" sz="2400" spc="-1" strike="noStrike">
              <a:latin typeface="Arial"/>
            </a:endParaRPr>
          </a:p>
        </p:txBody>
      </p:sp>
      <p:sp>
        <p:nvSpPr>
          <p:cNvPr id="152"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D5B0725-55D5-4E52-ADF0-6853A593BD35}" type="slidenum">
              <a:rPr b="0" lang="it-IT" sz="1200" spc="-1" strike="noStrike">
                <a:solidFill>
                  <a:srgbClr val="8b8b8b"/>
                </a:solidFill>
                <a:latin typeface="Calibri"/>
                <a:ea typeface="DejaVu Sans"/>
              </a:rPr>
              <a:t>25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Controllers (servlets) </a:t>
            </a:r>
            <a:endParaRPr b="0" lang="en-US" sz="3600" spc="-1" strike="noStrike">
              <a:latin typeface="Arial"/>
            </a:endParaRPr>
          </a:p>
        </p:txBody>
      </p:sp>
      <p:sp>
        <p:nvSpPr>
          <p:cNvPr id="154"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doLogin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doLogout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doRegister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goHome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doSearch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doView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doAddCart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goCart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doOrder </a:t>
            </a:r>
            <a:endParaRPr b="0" lang="en-US" sz="2400" spc="-1" strike="noStrike">
              <a:latin typeface="Arial"/>
            </a:endParaRPr>
          </a:p>
          <a:p>
            <a:pPr marL="228600" indent="-227880">
              <a:lnSpc>
                <a:spcPct val="90000"/>
              </a:lnSpc>
              <a:spcBef>
                <a:spcPts val="1001"/>
              </a:spcBef>
              <a:buClr>
                <a:srgbClr val="000000"/>
              </a:buClr>
              <a:buFont typeface="Arial"/>
              <a:buChar char="•"/>
            </a:pPr>
            <a:r>
              <a:rPr b="0" lang="it-IT" sz="2400" spc="-1" strike="noStrike">
                <a:solidFill>
                  <a:srgbClr val="000000"/>
                </a:solidFill>
                <a:latin typeface="Arial"/>
                <a:ea typeface="DejaVu Sans"/>
              </a:rPr>
              <a:t>goOrders</a:t>
            </a:r>
            <a:endParaRPr b="0" lang="en-US" sz="2400" spc="-1" strike="noStrike">
              <a:latin typeface="Arial"/>
            </a:endParaRPr>
          </a:p>
        </p:txBody>
      </p:sp>
      <p:sp>
        <p:nvSpPr>
          <p:cNvPr id="155"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737F597-A721-4974-8242-89EDAEAD1718}" type="slidenum">
              <a:rPr b="0" lang="it-IT" sz="1200" spc="-1" strike="noStrike">
                <a:solidFill>
                  <a:srgbClr val="8b8b8b"/>
                </a:solidFill>
                <a:latin typeface="Calibri"/>
                <a:ea typeface="DejaVu Sans"/>
              </a:rPr>
              <a:t>26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Exceptions</a:t>
            </a:r>
            <a:endParaRPr b="0" lang="en-US" sz="3600" spc="-1" strike="noStrike">
              <a:latin typeface="Arial"/>
            </a:endParaRPr>
          </a:p>
        </p:txBody>
      </p:sp>
      <p:sp>
        <p:nvSpPr>
          <p:cNvPr id="157"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DatabaseException</a:t>
            </a:r>
            <a:endParaRPr b="0" lang="en-US" sz="2800" spc="-1" strike="noStrike">
              <a:latin typeface="Arial"/>
            </a:endParaRPr>
          </a:p>
        </p:txBody>
      </p:sp>
      <p:sp>
        <p:nvSpPr>
          <p:cNvPr id="158"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873F379-4065-4828-AD77-9E845F312C71}" type="slidenum">
              <a:rPr b="0" lang="it-IT" sz="1200" spc="-1" strike="noStrike">
                <a:solidFill>
                  <a:srgbClr val="8b8b8b"/>
                </a:solidFill>
                <a:latin typeface="Calibri"/>
                <a:ea typeface="DejaVu Sans"/>
              </a:rPr>
              <a:t>27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Filtri</a:t>
            </a:r>
            <a:endParaRPr b="0" lang="en-US" sz="3600" spc="-1" strike="noStrike">
              <a:latin typeface="Arial"/>
            </a:endParaRPr>
          </a:p>
        </p:txBody>
      </p:sp>
      <p:sp>
        <p:nvSpPr>
          <p:cNvPr id="160"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QueryFilter</a:t>
            </a:r>
            <a:endParaRPr b="0" lang="en-US" sz="2800" spc="-1" strike="noStrike">
              <a:latin typeface="Arial"/>
            </a:endParaRPr>
          </a:p>
        </p:txBody>
      </p:sp>
      <p:sp>
        <p:nvSpPr>
          <p:cNvPr id="161"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6F6066B-D1E4-4862-9818-3780A78F9AF7}" type="slidenum">
              <a:rPr b="0" lang="it-IT" sz="1200" spc="-1" strike="noStrike">
                <a:solidFill>
                  <a:srgbClr val="8b8b8b"/>
                </a:solidFill>
                <a:latin typeface="Calibri"/>
                <a:ea typeface="DejaVu Sans"/>
              </a:rPr>
              <a:t>28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Utils</a:t>
            </a:r>
            <a:endParaRPr b="0" lang="en-US" sz="3600" spc="-1" strike="noStrike">
              <a:latin typeface="Arial"/>
            </a:endParaRPr>
          </a:p>
        </p:txBody>
      </p:sp>
      <p:sp>
        <p:nvSpPr>
          <p:cNvPr id="163"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AuthUtils</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DBConnectionProvider</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TemplateEngineProvider</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OrderUtils</a:t>
            </a:r>
            <a:endParaRPr b="0" lang="en-US" sz="2800" spc="-1" strike="noStrike">
              <a:latin typeface="Arial"/>
            </a:endParaRPr>
          </a:p>
        </p:txBody>
      </p:sp>
      <p:sp>
        <p:nvSpPr>
          <p:cNvPr id="164"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2AD8643-A062-4AC3-A6A0-E72D1173FB33}" type="slidenum">
              <a:rPr b="0" lang="it-IT" sz="1200" spc="-1" strike="noStrike">
                <a:solidFill>
                  <a:srgbClr val="8b8b8b"/>
                </a:solidFill>
                <a:latin typeface="Calibri"/>
                <a:ea typeface="DejaVu Sans"/>
              </a:rPr>
              <a:t>29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a:t>
            </a:r>
            <a:r>
              <a:rPr b="0" lang="it-IT" sz="3600" spc="-1" strike="noStrike">
                <a:solidFill>
                  <a:srgbClr val="000000"/>
                </a:solidFill>
                <a:latin typeface="Arial"/>
                <a:ea typeface="DejaVu Sans"/>
              </a:rPr>
              <a:t>-</a:t>
            </a:r>
            <a:r>
              <a:rPr b="1" lang="it-IT" sz="4000" spc="-1" strike="noStrike">
                <a:solidFill>
                  <a:srgbClr val="000000"/>
                </a:solidFill>
                <a:latin typeface="Arial"/>
                <a:ea typeface="DejaVu Sans"/>
              </a:rPr>
              <a:t>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85" name="Segnaposto contenuto 2"/>
          <p:cNvSpPr/>
          <p:nvPr/>
        </p:nvSpPr>
        <p:spPr>
          <a:xfrm>
            <a:off x="838080" y="1825560"/>
            <a:ext cx="10514880" cy="4666680"/>
          </a:xfrm>
          <a:prstGeom prst="rect">
            <a:avLst/>
          </a:prstGeom>
          <a:noFill/>
          <a:ln w="0">
            <a:noFill/>
          </a:ln>
        </p:spPr>
        <p:style>
          <a:lnRef idx="0"/>
          <a:fillRef idx="0"/>
          <a:effectRef idx="0"/>
          <a:fontRef idx="minor"/>
        </p:style>
        <p:txBody>
          <a:bodyPr lIns="90000" rIns="90000" tIns="45000" bIns="45000">
            <a:normAutofit/>
          </a:bodyPr>
          <a:p>
            <a:pPr algn="just">
              <a:lnSpc>
                <a:spcPct val="90000"/>
              </a:lnSpc>
              <a:spcAft>
                <a:spcPts val="1001"/>
              </a:spcAft>
              <a:tabLst>
                <a:tab algn="l" pos="0"/>
              </a:tabLst>
            </a:pPr>
            <a:r>
              <a:rPr b="0" lang="it-IT" sz="2000" spc="-1" strike="noStrike">
                <a:solidFill>
                  <a:srgbClr val="000000"/>
                </a:solidFill>
                <a:latin typeface="Arial"/>
                <a:ea typeface="DejaVu Sans"/>
              </a:rPr>
              <a:t>Un’applicazione di commercio elettronico consente all’utente di visualizzare un catalogo di prodotti venduti da diversi fornitori, inserire prodotti in un carrello della spesa e creare un ordine di acquisto a partire dal contenuto del carrello.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b="0" lang="en-US" sz="2000" spc="-1" strike="noStrike">
              <a:latin typeface="Arial"/>
            </a:endParaRPr>
          </a:p>
        </p:txBody>
      </p:sp>
      <p:sp>
        <p:nvSpPr>
          <p:cNvPr id="86"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59C9310-E3E6-4947-B5F8-CF55AF18BFA6}" type="slidenum">
              <a:rPr b="0" lang="it-IT" sz="1200" spc="-1" strike="noStrike">
                <a:solidFill>
                  <a:srgbClr val="8b8b8b"/>
                </a:solidFill>
                <a:latin typeface="Calibri"/>
                <a:ea typeface="DejaVu Sans"/>
              </a:rPr>
              <a:t>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Componenti </a:t>
            </a:r>
            <a:r>
              <a:rPr b="0" lang="it-IT" sz="3600" spc="-1" strike="noStrike">
                <a:solidFill>
                  <a:srgbClr val="000000"/>
                </a:solidFill>
                <a:latin typeface="Arial"/>
                <a:ea typeface="DejaVu Sans"/>
              </a:rPr>
              <a:t>– </a:t>
            </a:r>
            <a:r>
              <a:rPr b="0" lang="en-US" sz="3600" spc="-1" strike="noStrike">
                <a:solidFill>
                  <a:srgbClr val="000000"/>
                </a:solidFill>
                <a:latin typeface="Arial"/>
                <a:ea typeface="DejaVu Sans"/>
              </a:rPr>
              <a:t>Views (Templates) </a:t>
            </a:r>
            <a:endParaRPr b="0" lang="en-US" sz="3600" spc="-1" strike="noStrike">
              <a:latin typeface="Arial"/>
            </a:endParaRPr>
          </a:p>
        </p:txBody>
      </p:sp>
      <p:sp>
        <p:nvSpPr>
          <p:cNvPr id="166"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login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register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home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search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cart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orders</a:t>
            </a:r>
            <a:endParaRPr b="0" lang="en-US" sz="2800" spc="-1" strike="noStrike">
              <a:latin typeface="Arial"/>
            </a:endParaRPr>
          </a:p>
        </p:txBody>
      </p:sp>
      <p:sp>
        <p:nvSpPr>
          <p:cNvPr id="167"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DF7B4E3-019A-4D77-9BC2-A318783B33CB}" type="slidenum">
              <a:rPr b="0" lang="it-IT" sz="1200" spc="-1" strike="noStrike">
                <a:solidFill>
                  <a:srgbClr val="8b8b8b"/>
                </a:solidFill>
                <a:latin typeface="Calibri"/>
                <a:ea typeface="DejaVu Sans"/>
              </a:rPr>
              <a:t>30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it-IT" sz="3600" spc="-1" strike="noStrike">
                <a:solidFill>
                  <a:srgbClr val="000000"/>
                </a:solidFill>
                <a:latin typeface="Arial"/>
                <a:ea typeface="DejaVu Sans"/>
              </a:rPr>
              <a:t>Componenti</a:t>
            </a:r>
            <a:r>
              <a:rPr b="1" lang="it-IT" sz="4000" spc="-1" strike="noStrike">
                <a:solidFill>
                  <a:srgbClr val="000000"/>
                </a:solidFill>
                <a:latin typeface="Hind"/>
                <a:ea typeface="DejaVu Sans"/>
              </a:rPr>
              <a:t> </a:t>
            </a:r>
            <a:r>
              <a:rPr b="0" lang="it-IT" sz="3600" spc="-1" strike="noStrike">
                <a:solidFill>
                  <a:srgbClr val="000000"/>
                </a:solidFill>
                <a:latin typeface="Arial"/>
                <a:ea typeface="DejaVu Sans"/>
              </a:rPr>
              <a:t>–</a:t>
            </a:r>
            <a:r>
              <a:rPr b="0" lang="it-IT" sz="4000" spc="-1" strike="noStrike">
                <a:solidFill>
                  <a:srgbClr val="000000"/>
                </a:solidFill>
                <a:latin typeface="Hind"/>
                <a:ea typeface="DejaVu Sans"/>
              </a:rPr>
              <a:t> </a:t>
            </a:r>
            <a:r>
              <a:rPr b="0" lang="en-US" sz="3600" spc="-1" strike="noStrike">
                <a:solidFill>
                  <a:srgbClr val="000000"/>
                </a:solidFill>
                <a:latin typeface="Arial"/>
                <a:ea typeface="DejaVu Sans"/>
              </a:rPr>
              <a:t>Views (Templates) </a:t>
            </a:r>
            <a:endParaRPr b="0" lang="en-US" sz="3600" spc="-1" strike="noStrike">
              <a:latin typeface="Arial"/>
            </a:endParaRPr>
          </a:p>
        </p:txBody>
      </p:sp>
      <p:sp>
        <p:nvSpPr>
          <p:cNvPr id="169"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partials: </a:t>
            </a:r>
            <a:endParaRPr b="0" lang="en-US" sz="28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head </a:t>
            </a:r>
            <a:endParaRPr b="0" lang="en-US" sz="24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header </a:t>
            </a:r>
            <a:endParaRPr b="0" lang="en-US" sz="24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compressedItem  </a:t>
            </a:r>
            <a:endParaRPr b="0" lang="en-US" sz="24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extendedItem </a:t>
            </a:r>
            <a:endParaRPr b="0" lang="en-US" sz="24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rating </a:t>
            </a:r>
            <a:endParaRPr b="0" lang="en-US" sz="2400" spc="-1" strike="noStrike">
              <a:latin typeface="Arial"/>
            </a:endParaRPr>
          </a:p>
          <a:p>
            <a:pPr lvl="1" marL="685800" indent="-227880">
              <a:lnSpc>
                <a:spcPct val="90000"/>
              </a:lnSpc>
              <a:spcBef>
                <a:spcPts val="499"/>
              </a:spcBef>
              <a:buClr>
                <a:srgbClr val="000000"/>
              </a:buClr>
              <a:buFont typeface="Arial"/>
              <a:buChar char="•"/>
            </a:pPr>
            <a:r>
              <a:rPr b="0" lang="en-US" sz="2400" spc="-1" strike="noStrike">
                <a:solidFill>
                  <a:srgbClr val="000000"/>
                </a:solidFill>
                <a:latin typeface="Arial"/>
                <a:ea typeface="DejaVu Sans"/>
              </a:rPr>
              <a:t>error</a:t>
            </a:r>
            <a:endParaRPr b="0" lang="en-US" sz="2400" spc="-1" strike="noStrike">
              <a:latin typeface="Arial"/>
            </a:endParaRPr>
          </a:p>
        </p:txBody>
      </p:sp>
      <p:sp>
        <p:nvSpPr>
          <p:cNvPr id="170"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DB5405-2AE6-4902-9A5A-DD50183A03B8}" type="slidenum">
              <a:rPr b="0" lang="it-IT" sz="1200" spc="-1" strike="noStrike">
                <a:solidFill>
                  <a:srgbClr val="8b8b8b"/>
                </a:solidFill>
                <a:latin typeface="Calibri"/>
                <a:ea typeface="DejaVu Sans"/>
              </a:rPr>
              <a:t>31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100000"/>
              </a:lnSpc>
              <a:tabLst>
                <a:tab algn="l" pos="0"/>
              </a:tabLst>
            </a:pPr>
            <a:r>
              <a:rPr b="1" lang="it-IT" sz="3600" spc="-1" strike="noStrike">
                <a:solidFill>
                  <a:srgbClr val="000000"/>
                </a:solidFill>
                <a:latin typeface="Arial"/>
                <a:ea typeface="DejaVu Sans"/>
              </a:rPr>
              <a:t>Struttura dell’applicazione (IFML)</a:t>
            </a:r>
            <a:endParaRPr b="0" lang="en-US" sz="3600" spc="-1" strike="noStrike">
              <a:latin typeface="Arial"/>
            </a:endParaRPr>
          </a:p>
        </p:txBody>
      </p:sp>
      <p:sp>
        <p:nvSpPr>
          <p:cNvPr id="172"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2FD35BC-1595-457B-AAC3-76702847E10B}" type="slidenum">
              <a:rPr b="0" lang="it-IT" sz="1200" spc="-1" strike="noStrike">
                <a:solidFill>
                  <a:srgbClr val="8b8b8b"/>
                </a:solidFill>
                <a:latin typeface="Calibri"/>
                <a:ea typeface="DejaVu Sans"/>
              </a:rPr>
              <a:t>32</a:t>
            </a:fld>
            <a:endParaRPr b="0" lang="en-US" sz="1200" spc="-1" strike="noStrike">
              <a:latin typeface="Arial"/>
            </a:endParaRPr>
          </a:p>
        </p:txBody>
      </p:sp>
      <p:pic>
        <p:nvPicPr>
          <p:cNvPr id="173" name="Immagine 2" descr=""/>
          <p:cNvPicPr/>
          <p:nvPr/>
        </p:nvPicPr>
        <p:blipFill>
          <a:blip r:embed="rId1"/>
          <a:srcRect l="0" t="0" r="994" b="17116"/>
          <a:stretch/>
        </p:blipFill>
        <p:spPr>
          <a:xfrm>
            <a:off x="439560" y="1353960"/>
            <a:ext cx="10913400" cy="5002200"/>
          </a:xfrm>
          <a:prstGeom prst="rect">
            <a:avLst/>
          </a:prstGeom>
          <a:ln w="0">
            <a:noFill/>
          </a:ln>
        </p:spPr>
      </p:pic>
      <p:sp>
        <p:nvSpPr>
          <p:cNvPr id="174" name=""/>
          <p:cNvSpPr txBox="1"/>
          <p:nvPr/>
        </p:nvSpPr>
        <p:spPr>
          <a:xfrm>
            <a:off x="0" y="6511680"/>
            <a:ext cx="4572000" cy="346320"/>
          </a:xfrm>
          <a:prstGeom prst="rect">
            <a:avLst/>
          </a:prstGeom>
          <a:noFill/>
          <a:ln w="0">
            <a:noFill/>
          </a:ln>
        </p:spPr>
        <p:txBody>
          <a:bodyPr lIns="90000" rIns="90000" tIns="45000" bIns="45000">
            <a:noAutofit/>
          </a:bodyPr>
          <a:p>
            <a:r>
              <a:rPr b="0" lang="en-US" sz="1800" spc="-1" strike="noStrike">
                <a:latin typeface="Arial"/>
                <a:hlinkClick r:id="rId2"/>
              </a:rPr>
              <a:t>editor.ifmledit.org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Login </a:t>
            </a:r>
            <a:endParaRPr b="0" lang="en-US" sz="3600" spc="-1" strike="noStrike">
              <a:latin typeface="Arial"/>
            </a:endParaRPr>
          </a:p>
        </p:txBody>
      </p:sp>
      <p:sp>
        <p:nvSpPr>
          <p:cNvPr id="176"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5213817-BAB4-4DE0-9E32-AA128C5F4714}" type="slidenum">
              <a:rPr b="0" lang="it-IT" sz="1200" spc="-1" strike="noStrike">
                <a:solidFill>
                  <a:srgbClr val="8b8b8b"/>
                </a:solidFill>
                <a:latin typeface="Calibri"/>
                <a:ea typeface="DejaVu Sans"/>
              </a:rPr>
              <a:t>33</a:t>
            </a:fld>
            <a:endParaRPr b="0" lang="en-US" sz="1200" spc="-1" strike="noStrike">
              <a:latin typeface="Arial"/>
            </a:endParaRPr>
          </a:p>
        </p:txBody>
      </p:sp>
      <p:pic>
        <p:nvPicPr>
          <p:cNvPr id="177" name="Immagine 178" descr=""/>
          <p:cNvPicPr/>
          <p:nvPr/>
        </p:nvPicPr>
        <p:blipFill>
          <a:blip r:embed="rId1"/>
          <a:stretch/>
        </p:blipFill>
        <p:spPr>
          <a:xfrm>
            <a:off x="1600200" y="1314720"/>
            <a:ext cx="8445600" cy="5314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Register</a:t>
            </a:r>
            <a:endParaRPr b="0" lang="en-US" sz="3600" spc="-1" strike="noStrike">
              <a:latin typeface="Arial"/>
            </a:endParaRPr>
          </a:p>
        </p:txBody>
      </p:sp>
      <p:pic>
        <p:nvPicPr>
          <p:cNvPr id="179" name="Segnaposto contenuto 4" descr=""/>
          <p:cNvPicPr/>
          <p:nvPr/>
        </p:nvPicPr>
        <p:blipFill>
          <a:blip r:embed="rId1"/>
          <a:srcRect l="0" t="7063" r="0" b="0"/>
          <a:stretch/>
        </p:blipFill>
        <p:spPr>
          <a:xfrm>
            <a:off x="1775880" y="2037240"/>
            <a:ext cx="8639280" cy="3544920"/>
          </a:xfrm>
          <a:prstGeom prst="rect">
            <a:avLst/>
          </a:prstGeom>
          <a:ln w="0">
            <a:noFill/>
          </a:ln>
        </p:spPr>
      </p:pic>
      <p:sp>
        <p:nvSpPr>
          <p:cNvPr id="180"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3AA1854-E54E-45B9-912E-2FB717045294}"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182" name="Segnaposto contenuto 4" descr=""/>
          <p:cNvPicPr/>
          <p:nvPr/>
        </p:nvPicPr>
        <p:blipFill>
          <a:blip r:embed="rId1"/>
          <a:srcRect l="0" t="3005" r="0" b="39562"/>
          <a:stretch/>
        </p:blipFill>
        <p:spPr>
          <a:xfrm>
            <a:off x="1775880" y="1451160"/>
            <a:ext cx="8639280" cy="4895280"/>
          </a:xfrm>
          <a:prstGeom prst="rect">
            <a:avLst/>
          </a:prstGeom>
          <a:ln w="0">
            <a:noFill/>
          </a:ln>
        </p:spPr>
      </p:pic>
      <p:sp>
        <p:nvSpPr>
          <p:cNvPr id="183"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19BD3BE-701D-4BF5-B84D-E715A39B4C78}"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185" name="Segnaposto contenuto 6" descr=""/>
          <p:cNvPicPr/>
          <p:nvPr/>
        </p:nvPicPr>
        <p:blipFill>
          <a:blip r:embed="rId1"/>
          <a:srcRect l="0" t="59921" r="0" b="0"/>
          <a:stretch/>
        </p:blipFill>
        <p:spPr>
          <a:xfrm>
            <a:off x="1775880" y="2232720"/>
            <a:ext cx="8639280" cy="3414960"/>
          </a:xfrm>
          <a:prstGeom prst="rect">
            <a:avLst/>
          </a:prstGeom>
          <a:ln w="0">
            <a:noFill/>
          </a:ln>
        </p:spPr>
      </p:pic>
      <p:sp>
        <p:nvSpPr>
          <p:cNvPr id="186"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3192140-8EE3-406D-9E8E-31795D090D3E}"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item</a:t>
            </a:r>
            <a:endParaRPr b="0" lang="en-US" sz="3600" spc="-1" strike="noStrike">
              <a:latin typeface="Arial"/>
            </a:endParaRPr>
          </a:p>
        </p:txBody>
      </p:sp>
      <p:pic>
        <p:nvPicPr>
          <p:cNvPr id="188" name="Segnaposto contenuto 5" descr=""/>
          <p:cNvPicPr/>
          <p:nvPr/>
        </p:nvPicPr>
        <p:blipFill>
          <a:blip r:embed="rId1"/>
          <a:srcRect l="0" t="6374" r="0" b="0"/>
          <a:stretch/>
        </p:blipFill>
        <p:spPr>
          <a:xfrm>
            <a:off x="2495880" y="1448280"/>
            <a:ext cx="7199280" cy="5043960"/>
          </a:xfrm>
          <a:prstGeom prst="rect">
            <a:avLst/>
          </a:prstGeom>
          <a:ln w="0">
            <a:noFill/>
          </a:ln>
        </p:spPr>
      </p:pic>
      <p:sp>
        <p:nvSpPr>
          <p:cNvPr id="189"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72B1F5D-9041-48B2-B976-2953196C6185}"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Add to cart</a:t>
            </a:r>
            <a:endParaRPr b="0" lang="en-US" sz="3600" spc="-1" strike="noStrike">
              <a:latin typeface="Arial"/>
            </a:endParaRPr>
          </a:p>
        </p:txBody>
      </p:sp>
      <p:pic>
        <p:nvPicPr>
          <p:cNvPr id="191" name="Segnaposto contenuto 4" descr=""/>
          <p:cNvPicPr/>
          <p:nvPr/>
        </p:nvPicPr>
        <p:blipFill>
          <a:blip r:embed="rId1"/>
          <a:srcRect l="0" t="2769" r="0" b="47791"/>
          <a:stretch/>
        </p:blipFill>
        <p:spPr>
          <a:xfrm>
            <a:off x="1775520" y="1528560"/>
            <a:ext cx="8640360" cy="4746600"/>
          </a:xfrm>
          <a:prstGeom prst="rect">
            <a:avLst/>
          </a:prstGeom>
          <a:ln w="0">
            <a:noFill/>
          </a:ln>
        </p:spPr>
      </p:pic>
      <p:sp>
        <p:nvSpPr>
          <p:cNvPr id="192"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9F6EBBC-2A77-40AB-AB89-118769066A4C}"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Add to cart</a:t>
            </a:r>
            <a:endParaRPr b="0" lang="en-US" sz="3600" spc="-1" strike="noStrike">
              <a:latin typeface="Arial"/>
            </a:endParaRPr>
          </a:p>
        </p:txBody>
      </p:sp>
      <p:pic>
        <p:nvPicPr>
          <p:cNvPr id="194" name="Segnaposto contenuto 6" descr=""/>
          <p:cNvPicPr/>
          <p:nvPr/>
        </p:nvPicPr>
        <p:blipFill>
          <a:blip r:embed="rId1"/>
          <a:srcRect l="0" t="51410" r="0" b="0"/>
          <a:stretch/>
        </p:blipFill>
        <p:spPr>
          <a:xfrm>
            <a:off x="1857960" y="1828080"/>
            <a:ext cx="8639280" cy="4664160"/>
          </a:xfrm>
          <a:prstGeom prst="rect">
            <a:avLst/>
          </a:prstGeom>
          <a:ln w="0">
            <a:noFill/>
          </a:ln>
        </p:spPr>
      </p:pic>
      <p:sp>
        <p:nvSpPr>
          <p:cNvPr id="195"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840EA99-8E21-43A4-99CF-36263D39BA7E}"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88" name="Segnaposto contenuto 2"/>
          <p:cNvSpPr/>
          <p:nvPr/>
        </p:nvSpPr>
        <p:spPr>
          <a:xfrm>
            <a:off x="838080" y="1825560"/>
            <a:ext cx="10514880" cy="4666680"/>
          </a:xfrm>
          <a:prstGeom prst="rect">
            <a:avLst/>
          </a:prstGeom>
          <a:noFill/>
          <a:ln w="0">
            <a:noFill/>
          </a:ln>
        </p:spPr>
        <p:style>
          <a:lnRef idx="0"/>
          <a:fillRef idx="0"/>
          <a:effectRef idx="0"/>
          <a:fontRef idx="minor"/>
        </p:style>
        <p:txBody>
          <a:bodyPr lIns="90000" rIns="90000" tIns="45000" bIns="45000">
            <a:normAutofit fontScale="94000"/>
          </a:bodyPr>
          <a:p>
            <a:pPr algn="just">
              <a:lnSpc>
                <a:spcPct val="90000"/>
              </a:lnSpc>
              <a:spcAft>
                <a:spcPts val="1001"/>
              </a:spcAft>
              <a:tabLst>
                <a:tab algn="l" pos="0"/>
              </a:tabLst>
            </a:pPr>
            <a:r>
              <a:rPr b="0" lang="it-IT" sz="2000" spc="-1" strike="noStrike">
                <a:solidFill>
                  <a:srgbClr val="000000"/>
                </a:solidFill>
                <a:latin typeface="Arial"/>
                <a:ea typeface="DejaVu Sans"/>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L’utente può selezionare mediante un click un elemento dell'elenco e visualizzare nella stessa pagina i dati completi e l’elenco dei fornitori che lo vendono (questa azione rende l’articolo “visualizzato”).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b="0" lang="en-US" sz="2000" spc="-1" strike="noStrike">
              <a:latin typeface="Arial"/>
            </a:endParaRPr>
          </a:p>
        </p:txBody>
      </p:sp>
      <p:sp>
        <p:nvSpPr>
          <p:cNvPr id="89"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7E6F53D-D1C6-42AC-94D1-4162EE44458D}" type="slidenum">
              <a:rPr b="0" lang="it-IT" sz="1200" spc="-1" strike="noStrike">
                <a:solidFill>
                  <a:srgbClr val="8b8b8b"/>
                </a:solidFill>
                <a:latin typeface="Calibri"/>
                <a:ea typeface="DejaVu Sans"/>
              </a:rPr>
              <a:t>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197" name="Segnaposto contenuto 4" descr=""/>
          <p:cNvPicPr/>
          <p:nvPr/>
        </p:nvPicPr>
        <p:blipFill>
          <a:blip r:embed="rId1"/>
          <a:srcRect l="0" t="3533" r="0" b="59987"/>
          <a:stretch/>
        </p:blipFill>
        <p:spPr>
          <a:xfrm>
            <a:off x="1775880" y="2343600"/>
            <a:ext cx="8639280" cy="2170440"/>
          </a:xfrm>
          <a:prstGeom prst="rect">
            <a:avLst/>
          </a:prstGeom>
          <a:ln w="0">
            <a:noFill/>
          </a:ln>
        </p:spPr>
      </p:pic>
      <p:sp>
        <p:nvSpPr>
          <p:cNvPr id="198"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865F113-8F5F-43BD-8E3B-BD55DF493B38}"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200" name="Segnaposto contenuto 6" descr=""/>
          <p:cNvPicPr/>
          <p:nvPr/>
        </p:nvPicPr>
        <p:blipFill>
          <a:blip r:embed="rId1"/>
          <a:srcRect l="0" t="39707" r="0" b="0"/>
          <a:stretch/>
        </p:blipFill>
        <p:spPr>
          <a:xfrm>
            <a:off x="246960" y="1635120"/>
            <a:ext cx="11697120" cy="4857120"/>
          </a:xfrm>
          <a:prstGeom prst="rect">
            <a:avLst/>
          </a:prstGeom>
          <a:ln w="0">
            <a:noFill/>
          </a:ln>
        </p:spPr>
      </p:pic>
      <p:sp>
        <p:nvSpPr>
          <p:cNvPr id="201"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3C87665-8572-4768-B874-B91EF70F0059}"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03"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26ECC8D-F18A-49D8-A7C7-AE7E9A7778E4}" type="slidenum">
              <a:rPr b="0" lang="it-IT" sz="1200" spc="-1" strike="noStrike">
                <a:solidFill>
                  <a:srgbClr val="8b8b8b"/>
                </a:solidFill>
                <a:latin typeface="Calibri"/>
                <a:ea typeface="DejaVu Sans"/>
              </a:rPr>
              <a:t>42</a:t>
            </a:fld>
            <a:endParaRPr b="0" lang="en-US" sz="1200" spc="-1" strike="noStrike">
              <a:latin typeface="Arial"/>
            </a:endParaRPr>
          </a:p>
        </p:txBody>
      </p:sp>
      <p:pic>
        <p:nvPicPr>
          <p:cNvPr id="204" name="Immagine 205" descr=""/>
          <p:cNvPicPr/>
          <p:nvPr/>
        </p:nvPicPr>
        <p:blipFill>
          <a:blip r:embed="rId1"/>
          <a:stretch/>
        </p:blipFill>
        <p:spPr>
          <a:xfrm>
            <a:off x="1600200" y="1371600"/>
            <a:ext cx="9206640" cy="52606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itolo 1_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06" name="Segnaposto numero diapositiva 3_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1414243-A223-4290-A15E-FAF3E41BB3A9}" type="slidenum">
              <a:rPr b="0" lang="it-IT" sz="1200" spc="-1" strike="noStrike">
                <a:solidFill>
                  <a:srgbClr val="8b8b8b"/>
                </a:solidFill>
                <a:latin typeface="Calibri"/>
                <a:ea typeface="DejaVu Sans"/>
              </a:rPr>
              <a:t>43</a:t>
            </a:fld>
            <a:endParaRPr b="0" lang="en-US" sz="1200" spc="-1" strike="noStrike">
              <a:latin typeface="Arial"/>
            </a:endParaRPr>
          </a:p>
        </p:txBody>
      </p:sp>
      <p:pic>
        <p:nvPicPr>
          <p:cNvPr id="207" name="Immagine 208" descr=""/>
          <p:cNvPicPr/>
          <p:nvPr/>
        </p:nvPicPr>
        <p:blipFill>
          <a:blip r:embed="rId1"/>
          <a:stretch/>
        </p:blipFill>
        <p:spPr>
          <a:xfrm>
            <a:off x="1114200" y="1451520"/>
            <a:ext cx="9629640" cy="51775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09"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3165D7F-044F-4A53-95AF-6514B653001A}" type="slidenum">
              <a:rPr b="0" lang="it-IT" sz="1200" spc="-1" strike="noStrike">
                <a:solidFill>
                  <a:srgbClr val="8b8b8b"/>
                </a:solidFill>
                <a:latin typeface="Calibri"/>
                <a:ea typeface="DejaVu Sans"/>
              </a:rPr>
              <a:t>44</a:t>
            </a:fld>
            <a:endParaRPr b="0" lang="en-US" sz="1200" spc="-1" strike="noStrike">
              <a:latin typeface="Arial"/>
            </a:endParaRPr>
          </a:p>
        </p:txBody>
      </p:sp>
      <p:pic>
        <p:nvPicPr>
          <p:cNvPr id="210" name="Immagine 211" descr=""/>
          <p:cNvPicPr/>
          <p:nvPr/>
        </p:nvPicPr>
        <p:blipFill>
          <a:blip r:embed="rId1"/>
          <a:stretch/>
        </p:blipFill>
        <p:spPr>
          <a:xfrm>
            <a:off x="838080" y="1371600"/>
            <a:ext cx="9972000" cy="52574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itolo 1_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12" name="Segnaposto numero diapositiva 3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D9EA707-67FB-4A48-94AE-52615C5CC457}" type="slidenum">
              <a:rPr b="0" lang="it-IT" sz="1200" spc="-1" strike="noStrike">
                <a:solidFill>
                  <a:srgbClr val="8b8b8b"/>
                </a:solidFill>
                <a:latin typeface="Calibri"/>
                <a:ea typeface="DejaVu Sans"/>
              </a:rPr>
              <a:t>45</a:t>
            </a:fld>
            <a:endParaRPr b="0" lang="en-US" sz="1200" spc="-1" strike="noStrike">
              <a:latin typeface="Arial"/>
            </a:endParaRPr>
          </a:p>
        </p:txBody>
      </p:sp>
      <p:pic>
        <p:nvPicPr>
          <p:cNvPr id="213" name="Immagine 214" descr=""/>
          <p:cNvPicPr/>
          <p:nvPr/>
        </p:nvPicPr>
        <p:blipFill>
          <a:blip r:embed="rId1"/>
          <a:stretch/>
        </p:blipFill>
        <p:spPr>
          <a:xfrm>
            <a:off x="0" y="1478880"/>
            <a:ext cx="10972440" cy="50799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logout</a:t>
            </a:r>
            <a:endParaRPr b="0" lang="en-US" sz="3600" spc="-1" strike="noStrike">
              <a:latin typeface="Arial"/>
            </a:endParaRPr>
          </a:p>
        </p:txBody>
      </p:sp>
      <p:pic>
        <p:nvPicPr>
          <p:cNvPr id="215" name="Segnaposto contenuto 4" descr=""/>
          <p:cNvPicPr/>
          <p:nvPr/>
        </p:nvPicPr>
        <p:blipFill>
          <a:blip r:embed="rId1"/>
          <a:srcRect l="0" t="10305" r="0" b="0"/>
          <a:stretch/>
        </p:blipFill>
        <p:spPr>
          <a:xfrm>
            <a:off x="3633840" y="2232720"/>
            <a:ext cx="4923720" cy="2938320"/>
          </a:xfrm>
          <a:prstGeom prst="rect">
            <a:avLst/>
          </a:prstGeom>
          <a:ln w="0">
            <a:noFill/>
          </a:ln>
        </p:spPr>
      </p:pic>
      <p:sp>
        <p:nvSpPr>
          <p:cNvPr id="216"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29CC6D7-2883-4504-9604-FA37EF75666D}"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Immagine 4" descr="Immagine che contiene colorato, decorato, dipingendo&#10;&#10;Descrizione generata automaticamente"/>
          <p:cNvPicPr/>
          <p:nvPr/>
        </p:nvPicPr>
        <p:blipFill>
          <a:blip r:embed="rId1"/>
          <a:stretch/>
        </p:blipFill>
        <p:spPr>
          <a:xfrm flipH="1">
            <a:off x="6235920" y="0"/>
            <a:ext cx="5956200" cy="6857280"/>
          </a:xfrm>
          <a:prstGeom prst="rect">
            <a:avLst/>
          </a:prstGeom>
          <a:ln w="0">
            <a:noFill/>
          </a:ln>
        </p:spPr>
      </p:pic>
      <p:sp>
        <p:nvSpPr>
          <p:cNvPr id="218" name="Titolo 1"/>
          <p:cNvSpPr/>
          <p:nvPr/>
        </p:nvSpPr>
        <p:spPr>
          <a:xfrm>
            <a:off x="0" y="2392920"/>
            <a:ext cx="6234480" cy="103536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pPr>
            <a:r>
              <a:rPr b="1" lang="it-IT" sz="4400" spc="-1" strike="noStrike">
                <a:solidFill>
                  <a:srgbClr val="000000"/>
                </a:solidFill>
                <a:latin typeface="Arial"/>
                <a:ea typeface="DejaVu Sans"/>
              </a:rPr>
              <a:t>Progetto di TIW </a:t>
            </a:r>
            <a:endParaRPr b="0" lang="en-US" sz="4400" spc="-1" strike="noStrike">
              <a:latin typeface="Arial"/>
            </a:endParaRPr>
          </a:p>
        </p:txBody>
      </p:sp>
      <p:sp>
        <p:nvSpPr>
          <p:cNvPr id="219" name="Sottotitolo 2"/>
          <p:cNvSpPr/>
          <p:nvPr/>
        </p:nvSpPr>
        <p:spPr>
          <a:xfrm>
            <a:off x="0" y="3502800"/>
            <a:ext cx="6234480" cy="2484000"/>
          </a:xfrm>
          <a:prstGeom prst="rect">
            <a:avLst/>
          </a:prstGeom>
          <a:noFill/>
          <a:ln w="0">
            <a:noFill/>
          </a:ln>
        </p:spPr>
        <p:style>
          <a:lnRef idx="0"/>
          <a:fillRef idx="0"/>
          <a:effectRef idx="0"/>
          <a:fontRef idx="minor"/>
        </p:style>
        <p:txBody>
          <a:bodyPr lIns="90000" rIns="90000" tIns="45000" bIns="45000">
            <a:normAutofit fontScale="60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JAVASCRIPT</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220" name="Immagine 6" descr=""/>
          <p:cNvPicPr/>
          <p:nvPr/>
        </p:nvPicPr>
        <p:blipFill>
          <a:blip r:embed="rId2"/>
          <a:stretch/>
        </p:blipFill>
        <p:spPr>
          <a:xfrm>
            <a:off x="749160" y="402120"/>
            <a:ext cx="4735800" cy="2239560"/>
          </a:xfrm>
          <a:prstGeom prst="rect">
            <a:avLst/>
          </a:prstGeom>
          <a:ln w="0">
            <a:noFill/>
          </a:ln>
        </p:spPr>
      </p:pic>
      <p:sp>
        <p:nvSpPr>
          <p:cNvPr id="221"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9FE405A-C863-419C-9EB5-E91352EB28DC}"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a:t>
            </a:r>
            <a:r>
              <a:rPr b="1" lang="it-IT" sz="3200" spc="-1" strike="noStrike">
                <a:solidFill>
                  <a:srgbClr val="000000"/>
                </a:solidFill>
                <a:latin typeface="Arial"/>
                <a:ea typeface="DejaVu Sans"/>
              </a:rPr>
              <a:t> del progetto - </a:t>
            </a:r>
            <a:r>
              <a:rPr b="0" lang="it-IT" sz="3200" spc="-1" strike="noStrike">
                <a:solidFill>
                  <a:srgbClr val="000000"/>
                </a:solidFill>
                <a:latin typeface="Arial"/>
                <a:ea typeface="DejaVu Sans"/>
              </a:rPr>
              <a:t>Versione con JavaScript</a:t>
            </a:r>
            <a:endParaRPr b="0" lang="en-US" sz="3200" spc="-1" strike="noStrike">
              <a:latin typeface="Arial"/>
            </a:endParaRPr>
          </a:p>
        </p:txBody>
      </p:sp>
      <p:sp>
        <p:nvSpPr>
          <p:cNvPr id="223" name="Segnaposto contenuto 2"/>
          <p:cNvSpPr/>
          <p:nvPr/>
        </p:nvSpPr>
        <p:spPr>
          <a:xfrm>
            <a:off x="838080" y="1825560"/>
            <a:ext cx="10514880" cy="4666680"/>
          </a:xfrm>
          <a:prstGeom prst="rect">
            <a:avLst/>
          </a:prstGeom>
          <a:noFill/>
          <a:ln w="0">
            <a:noFill/>
          </a:ln>
        </p:spPr>
        <p:style>
          <a:lnRef idx="0"/>
          <a:fillRef idx="0"/>
          <a:effectRef idx="0"/>
          <a:fontRef idx="minor"/>
        </p:style>
        <p:txBody>
          <a:bodyPr lIns="90000" rIns="90000" tIns="45000" bIns="45000">
            <a:normAutofit/>
          </a:bodyPr>
          <a:p>
            <a:pPr algn="just">
              <a:lnSpc>
                <a:spcPct val="115000"/>
              </a:lnSpc>
              <a:spcBef>
                <a:spcPts val="1001"/>
              </a:spcBef>
              <a:spcAft>
                <a:spcPts val="1001"/>
              </a:spcAft>
              <a:tabLst>
                <a:tab algn="l" pos="0"/>
              </a:tabLst>
            </a:pPr>
            <a:r>
              <a:rPr b="0" lang="it-IT" sz="1800" spc="-1" strike="noStrike">
                <a:solidFill>
                  <a:srgbClr val="000000"/>
                </a:solidFill>
                <a:latin typeface="Arial"/>
                <a:ea typeface="Times New Roman"/>
              </a:rPr>
              <a:t>Si realizzi un’applicazione client server web che modifica le specifiche precedenti come segue:</a:t>
            </a:r>
            <a:endParaRPr b="0" lang="en-US" sz="1800" spc="-1" strike="noStrike">
              <a:latin typeface="Arial"/>
            </a:endParaRPr>
          </a:p>
          <a:p>
            <a:pPr marL="343080" indent="-34236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Dopo il login dell’utente, l’intera applicazione è realizzata con un’unica pagina.</a:t>
            </a:r>
            <a:endParaRPr b="0" lang="en-US" sz="1800" spc="-1" strike="noStrike">
              <a:latin typeface="Arial"/>
            </a:endParaRPr>
          </a:p>
          <a:p>
            <a:pPr marL="343080" indent="-34236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Ogni interazione dell’utente è gestita senza ricaricare </a:t>
            </a:r>
            <a:r>
              <a:rPr b="0" lang="it-IT" sz="1800" spc="-1" strike="noStrike" u="sng">
                <a:solidFill>
                  <a:srgbClr val="000000"/>
                </a:solidFill>
                <a:uFillTx/>
                <a:latin typeface="Arial"/>
                <a:ea typeface="Times New Roman"/>
              </a:rPr>
              <a:t>completamente</a:t>
            </a:r>
            <a:r>
              <a:rPr b="0" lang="it-IT" sz="1800" spc="-1" strike="noStrike">
                <a:solidFill>
                  <a:srgbClr val="000000"/>
                </a:solidFill>
                <a:latin typeface="Arial"/>
                <a:ea typeface="Times New Roman"/>
              </a:rPr>
              <a:t> la pagina, ma produce l’invocazione asincrona del server e l’eventuale modifica del contenuto da aggiornare a seguito dell’evento.</a:t>
            </a:r>
            <a:endParaRPr b="0" lang="en-US" sz="1800" spc="-1" strike="noStrike">
              <a:latin typeface="Arial"/>
            </a:endParaRPr>
          </a:p>
          <a:p>
            <a:pPr marL="343080" indent="-34236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L’applicazione memorizza il contenuto del carrello a lato client.</a:t>
            </a:r>
            <a:endParaRPr b="0" lang="en-US" sz="1800" spc="-1" strike="noStrike">
              <a:latin typeface="Arial"/>
            </a:endParaRPr>
          </a:p>
          <a:p>
            <a:pPr marL="343080" indent="-34236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b="0" lang="en-US" sz="1800" spc="-1" strike="noStrike">
              <a:latin typeface="Arial"/>
            </a:endParaRPr>
          </a:p>
        </p:txBody>
      </p:sp>
      <p:sp>
        <p:nvSpPr>
          <p:cNvPr id="224"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C782C20-D3B5-47E9-A81B-4DB5DAD605C5}" type="slidenum">
              <a:rPr b="0" lang="it-IT" sz="1200" spc="-1" strike="noStrike">
                <a:solidFill>
                  <a:srgbClr val="8b8b8b"/>
                </a:solidFill>
                <a:latin typeface="Calibri"/>
                <a:ea typeface="DejaVu Sans"/>
              </a:rPr>
              <a:t>48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Strumenti</a:t>
            </a:r>
            <a:r>
              <a:rPr b="0" lang="it-IT" sz="4000" spc="-1" strike="noStrike">
                <a:solidFill>
                  <a:srgbClr val="000000"/>
                </a:solidFill>
                <a:latin typeface="Arial"/>
                <a:ea typeface="DejaVu Sans"/>
              </a:rPr>
              <a:t> </a:t>
            </a:r>
            <a:r>
              <a:rPr b="1" lang="it-IT" sz="3600" spc="-1" strike="noStrike">
                <a:solidFill>
                  <a:srgbClr val="000000"/>
                </a:solidFill>
                <a:latin typeface="Arial"/>
                <a:ea typeface="DejaVu Sans"/>
              </a:rPr>
              <a:t>utilizzati</a:t>
            </a:r>
            <a:endParaRPr b="0" lang="en-US" sz="3600" spc="-1" strike="noStrike">
              <a:latin typeface="Arial"/>
            </a:endParaRPr>
          </a:p>
        </p:txBody>
      </p:sp>
      <p:sp>
        <p:nvSpPr>
          <p:cNvPr id="226"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Java: jdk-15.03</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Server: Tomcat 9 </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 MySQL</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Librerie gestione json: GSON</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Client Side: JavaScript</a:t>
            </a:r>
            <a:endParaRPr b="0" lang="en-US" sz="2800" spc="-1" strike="noStrike">
              <a:latin typeface="Arial"/>
            </a:endParaRPr>
          </a:p>
        </p:txBody>
      </p:sp>
      <p:sp>
        <p:nvSpPr>
          <p:cNvPr id="227"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A090D50-20DF-402B-9AEF-8634FB14C2BC}" type="slidenum">
              <a:rPr b="0" lang="it-IT" sz="1200" spc="-1" strike="noStrike">
                <a:solidFill>
                  <a:srgbClr val="8b8b8b"/>
                </a:solidFill>
                <a:latin typeface="Calibri"/>
                <a:ea typeface="DejaVu Sans"/>
              </a:rPr>
              <a:t>49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Specifiche del progetto - </a:t>
            </a:r>
            <a:r>
              <a:rPr b="0" lang="it-IT" sz="3600" spc="-1" strike="noStrike">
                <a:solidFill>
                  <a:srgbClr val="000000"/>
                </a:solidFill>
                <a:latin typeface="Arial"/>
                <a:ea typeface="DejaVu Sans"/>
              </a:rPr>
              <a:t>Versione HTML pura</a:t>
            </a:r>
            <a:endParaRPr b="0" lang="en-US" sz="3600" spc="-1" strike="noStrike">
              <a:latin typeface="Arial"/>
            </a:endParaRPr>
          </a:p>
        </p:txBody>
      </p:sp>
      <p:sp>
        <p:nvSpPr>
          <p:cNvPr id="91" name="Segnaposto contenuto 2"/>
          <p:cNvSpPr/>
          <p:nvPr/>
        </p:nvSpPr>
        <p:spPr>
          <a:xfrm>
            <a:off x="838080" y="1825560"/>
            <a:ext cx="10514880" cy="4666680"/>
          </a:xfrm>
          <a:prstGeom prst="rect">
            <a:avLst/>
          </a:prstGeom>
          <a:noFill/>
          <a:ln w="0">
            <a:noFill/>
          </a:ln>
        </p:spPr>
        <p:style>
          <a:lnRef idx="0"/>
          <a:fillRef idx="0"/>
          <a:effectRef idx="0"/>
          <a:fontRef idx="minor"/>
        </p:style>
        <p:txBody>
          <a:bodyPr lIns="90000" rIns="90000" tIns="45000" bIns="45000">
            <a:normAutofit/>
          </a:bodyPr>
          <a:p>
            <a:pPr algn="just">
              <a:lnSpc>
                <a:spcPct val="90000"/>
              </a:lnSpc>
              <a:spcAft>
                <a:spcPts val="1001"/>
              </a:spcAft>
              <a:tabLst>
                <a:tab algn="l" pos="0"/>
              </a:tabLst>
            </a:pPr>
            <a:r>
              <a:rPr b="0" lang="it-IT" sz="2000" spc="-1" strike="noStrike">
                <a:solidFill>
                  <a:srgbClr val="000000"/>
                </a:solidFill>
                <a:latin typeface="Arial"/>
                <a:ea typeface="DejaVu Sans"/>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In ogni momento l’utente può accedere tramite il menu alla pagina HOME, ORDINI e CARRELLO. La pagina ORDINI mostra l’elenco ordinato per data decrescente degli ordini con tutti i dati associati.</a:t>
            </a:r>
            <a:endParaRPr b="0" lang="en-US" sz="2000" spc="-1" strike="noStrike">
              <a:latin typeface="Arial"/>
            </a:endParaRPr>
          </a:p>
          <a:p>
            <a:pPr algn="just">
              <a:lnSpc>
                <a:spcPct val="90000"/>
              </a:lnSpc>
              <a:spcAft>
                <a:spcPts val="1001"/>
              </a:spcAft>
              <a:tabLst>
                <a:tab algn="l" pos="0"/>
              </a:tabLst>
            </a:pPr>
            <a:r>
              <a:rPr b="0" lang="it-IT" sz="2000" spc="-1" strike="noStrike">
                <a:solidFill>
                  <a:srgbClr val="000000"/>
                </a:solidFill>
                <a:latin typeface="Arial"/>
                <a:ea typeface="DejaVu Sans"/>
              </a:rPr>
              <a:t>L’applicazione NON salva il carrello nella base di dati ma solo gli ordini.</a:t>
            </a:r>
            <a:endParaRPr b="0" lang="en-US" sz="2000" spc="-1" strike="noStrike">
              <a:latin typeface="Arial"/>
            </a:endParaRPr>
          </a:p>
        </p:txBody>
      </p:sp>
      <p:sp>
        <p:nvSpPr>
          <p:cNvPr id="92"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C1F9B49-57F4-4CE1-B70E-7490C136C539}" type="slidenum">
              <a:rPr b="0" lang="it-IT" sz="1200" spc="-1" strike="noStrike">
                <a:solidFill>
                  <a:srgbClr val="8b8b8b"/>
                </a:solidFill>
                <a:latin typeface="Calibri"/>
                <a:ea typeface="DejaVu Sans"/>
              </a:rPr>
              <a:t>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229"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Segoe UI"/>
                <a:ea typeface="DejaVu Sans"/>
              </a:rPr>
              <a:t>Le eccezioni generate da query al database sono intercettate dai DAO e convertite in DatabaseException, che vengono catturate dalla servlet chiamante. Gli errori rappresentati da queste, insieme al resto delle eccezioni, vengono gestiti rispondendo al Client con il codice di errore corrispondente e un messaggio descrittivo.</a:t>
            </a:r>
            <a:endParaRPr b="0" lang="en-US" sz="2800" spc="-1" strike="noStrike">
              <a:latin typeface="Arial"/>
            </a:endParaRPr>
          </a:p>
        </p:txBody>
      </p:sp>
      <p:sp>
        <p:nvSpPr>
          <p:cNvPr id="230"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28812D0-5348-481D-977D-65201B68BF3C}" type="slidenum">
              <a:rPr b="0" lang="it-IT" sz="1200" spc="-1" strike="noStrike">
                <a:solidFill>
                  <a:srgbClr val="8b8b8b"/>
                </a:solidFill>
                <a:latin typeface="Calibri"/>
                <a:ea typeface="DejaVu Sans"/>
              </a:rPr>
              <a:t>50</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232"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Il client si occupa di notificare all’utente l’errore ricostruendo la pagina e inserendo nell’apposito spazio (errorContainer) il messaggio ricevuto dal server.</a:t>
            </a:r>
            <a:endParaRPr b="0" lang="en-US" sz="2800" spc="-1" strike="noStrike">
              <a:latin typeface="Arial"/>
            </a:endParaRPr>
          </a:p>
        </p:txBody>
      </p:sp>
      <p:sp>
        <p:nvSpPr>
          <p:cNvPr id="233"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076649A-809B-41F8-8032-715309FBB448}" type="slidenum">
              <a:rPr b="0" lang="it-IT" sz="1200" spc="-1" strike="noStrike">
                <a:solidFill>
                  <a:srgbClr val="8b8b8b"/>
                </a:solidFill>
                <a:latin typeface="Calibri"/>
                <a:ea typeface="DejaVu Sans"/>
              </a:rPr>
              <a:t>51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filtri</a:t>
            </a:r>
            <a:endParaRPr b="0" lang="en-US" sz="3600" spc="-1" strike="noStrike">
              <a:latin typeface="Arial"/>
            </a:endParaRPr>
          </a:p>
        </p:txBody>
      </p:sp>
      <p:sp>
        <p:nvSpPr>
          <p:cNvPr id="235"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Si è deciso di implementare un filtro per evitare la ripetizione di vari controlli all’interno delle servlet.</a:t>
            </a:r>
            <a:endParaRPr b="0" lang="en-US" sz="28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 controlli effettuati sono i seguenti:</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non loggato che cerca di accedere a una pagina che richiede l’autenticazione riceve un errore di tipo 403 FORBIDDEN.</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che tenta di accedere a un path sconosciuto riceve un errore di tipo 404 NOT FOUND.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36"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303CA5E-F67C-4218-AC4D-E030142FF4F6}" type="slidenum">
              <a:rPr b="0" lang="it-IT" sz="1200" spc="-1" strike="noStrike">
                <a:solidFill>
                  <a:srgbClr val="8b8b8b"/>
                </a:solidFill>
                <a:latin typeface="Calibri"/>
                <a:ea typeface="DejaVu Sans"/>
              </a:rPr>
              <a:t>52</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 (Server)</a:t>
            </a:r>
            <a:endParaRPr b="0" lang="en-US" sz="3600" spc="-1" strike="noStrike">
              <a:latin typeface="Arial"/>
            </a:endParaRPr>
          </a:p>
        </p:txBody>
      </p:sp>
      <p:sp>
        <p:nvSpPr>
          <p:cNvPr id="238"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 (id)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39"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F3E8DB-87B5-47E0-8749-99CBA0FF27AD}" type="slidenum">
              <a:rPr b="0" lang="it-IT" sz="1200" spc="-1" strike="noStrike">
                <a:solidFill>
                  <a:srgbClr val="8b8b8b"/>
                </a:solidFill>
                <a:latin typeface="Calibri"/>
                <a:ea typeface="DejaVu Sans"/>
              </a:rPr>
              <a:t>53</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sessionStorage (client)</a:t>
            </a:r>
            <a:endParaRPr b="0" lang="en-US" sz="3600" spc="-1" strike="noStrike">
              <a:latin typeface="Arial"/>
            </a:endParaRPr>
          </a:p>
        </p:txBody>
      </p:sp>
      <p:sp>
        <p:nvSpPr>
          <p:cNvPr id="241"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keyword cercata</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lista di id degli item visualizzati</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 (informazioni dettagliate)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42"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A9B12D5-0B21-45C9-BB10-48DD4F8824A2}" type="slidenum">
              <a:rPr b="0" lang="it-IT" sz="1200" spc="-1" strike="noStrike">
                <a:solidFill>
                  <a:srgbClr val="8b8b8b"/>
                </a:solidFill>
                <a:latin typeface="Calibri"/>
                <a:ea typeface="DejaVu Sans"/>
              </a:rPr>
              <a:t>54</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Componenti</a:t>
            </a:r>
            <a:endParaRPr b="0" lang="en-US" sz="3600" spc="-1" strike="noStrike">
              <a:latin typeface="Arial"/>
            </a:endParaRPr>
          </a:p>
        </p:txBody>
      </p:sp>
      <p:sp>
        <p:nvSpPr>
          <p:cNvPr id="244"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 componenti sono stati riadattati in modo da rispondere alle richieste con un json piuttosto che ricorrere al templating con Thymeleaf.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45"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C6C8D48-7BC3-4CBC-BA11-4031ED10E56A}" type="slidenum">
              <a:rPr b="0" lang="it-IT" sz="1200" spc="-1" strike="noStrike">
                <a:solidFill>
                  <a:srgbClr val="8b8b8b"/>
                </a:solidFill>
                <a:latin typeface="Calibri"/>
                <a:ea typeface="DejaVu Sans"/>
              </a:rPr>
              <a:t>55</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viste</a:t>
            </a:r>
            <a:endParaRPr b="0" lang="en-US" sz="3600" spc="-1" strike="noStrike">
              <a:latin typeface="Arial"/>
            </a:endParaRPr>
          </a:p>
        </p:txBody>
      </p:sp>
      <p:sp>
        <p:nvSpPr>
          <p:cNvPr id="247"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Le varie viste (home, search, cart, orders) sono costruite ciascuna nel corrispondente file JavaScript.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cartBuilder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searchBuilder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orderBuilder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homeBuilder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registerBuilder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48"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780AABE-8329-4F11-B16D-0B62FE566C6A}" type="slidenum">
              <a:rPr b="0" lang="it-IT" sz="1200" spc="-1" strike="noStrike">
                <a:solidFill>
                  <a:srgbClr val="8b8b8b"/>
                </a:solidFill>
                <a:latin typeface="Calibri"/>
                <a:ea typeface="DejaVu Sans"/>
              </a:rPr>
              <a:t>56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viste</a:t>
            </a:r>
            <a:endParaRPr b="0" lang="en-US" sz="3600" spc="-1" strike="noStrike">
              <a:latin typeface="Arial"/>
            </a:endParaRPr>
          </a:p>
        </p:txBody>
      </p:sp>
      <p:sp>
        <p:nvSpPr>
          <p:cNvPr id="250"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Il tutto è orchestrato da un file «main.js» che si occupa di effettuare richieste al server e ai vari builder.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51"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E24D90B-F049-4E24-9C7F-CAA9FBCB94F3}" type="slidenum">
              <a:rPr b="0" lang="it-IT" sz="1200" spc="-1" strike="noStrike">
                <a:solidFill>
                  <a:srgbClr val="8b8b8b"/>
                </a:solidFill>
                <a:latin typeface="Calibri"/>
                <a:ea typeface="DejaVu Sans"/>
              </a:rPr>
              <a:t>57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itolo 1_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100000"/>
              </a:lnSpc>
              <a:tabLst>
                <a:tab algn="l" pos="0"/>
              </a:tabLst>
            </a:pPr>
            <a:r>
              <a:rPr b="1" lang="it-IT" sz="3600" spc="-1" strike="noStrike">
                <a:solidFill>
                  <a:srgbClr val="000000"/>
                </a:solidFill>
                <a:latin typeface="Arial"/>
                <a:ea typeface="DejaVu Sans"/>
              </a:rPr>
              <a:t>Struttura dell’applicazione (IFML)</a:t>
            </a:r>
            <a:endParaRPr b="0" lang="en-US" sz="3600" spc="-1" strike="noStrike">
              <a:latin typeface="Arial"/>
            </a:endParaRPr>
          </a:p>
        </p:txBody>
      </p:sp>
      <p:sp>
        <p:nvSpPr>
          <p:cNvPr id="253" name="Segnaposto numero diapositiva 2_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48DE44A-BA39-4E53-9550-F7D73CA61665}" type="slidenum">
              <a:rPr b="0" lang="it-IT" sz="1200" spc="-1" strike="noStrike">
                <a:solidFill>
                  <a:srgbClr val="8b8b8b"/>
                </a:solidFill>
                <a:latin typeface="Calibri"/>
                <a:ea typeface="DejaVu Sans"/>
              </a:rPr>
              <a:t>&lt;number&gt;</a:t>
            </a:fld>
            <a:endParaRPr b="0" lang="en-US" sz="1200" spc="-1" strike="noStrike">
              <a:latin typeface="Arial"/>
            </a:endParaRPr>
          </a:p>
        </p:txBody>
      </p:sp>
      <p:pic>
        <p:nvPicPr>
          <p:cNvPr id="254" name="" descr=""/>
          <p:cNvPicPr/>
          <p:nvPr/>
        </p:nvPicPr>
        <p:blipFill>
          <a:blip r:embed="rId1"/>
          <a:stretch/>
        </p:blipFill>
        <p:spPr>
          <a:xfrm>
            <a:off x="228600" y="764280"/>
            <a:ext cx="12191760" cy="6856200"/>
          </a:xfrm>
          <a:prstGeom prst="rect">
            <a:avLst/>
          </a:prstGeom>
          <a:ln w="0">
            <a:noFill/>
          </a:ln>
        </p:spPr>
      </p:pic>
      <p:sp>
        <p:nvSpPr>
          <p:cNvPr id="255" name=""/>
          <p:cNvSpPr txBox="1"/>
          <p:nvPr/>
        </p:nvSpPr>
        <p:spPr>
          <a:xfrm>
            <a:off x="0" y="6511680"/>
            <a:ext cx="4572000" cy="346320"/>
          </a:xfrm>
          <a:prstGeom prst="rect">
            <a:avLst/>
          </a:prstGeom>
          <a:noFill/>
          <a:ln w="0">
            <a:noFill/>
          </a:ln>
        </p:spPr>
        <p:txBody>
          <a:bodyPr lIns="90000" rIns="90000" tIns="45000" bIns="45000">
            <a:noAutofit/>
          </a:bodyPr>
          <a:p>
            <a:r>
              <a:rPr b="0" lang="en-US" sz="1800" spc="-1" strike="noStrike">
                <a:latin typeface="Arial"/>
                <a:hlinkClick r:id="rId2"/>
              </a:rPr>
              <a:t>editor.ifmledit.org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Login </a:t>
            </a:r>
            <a:endParaRPr b="0" lang="en-US" sz="3600" spc="-1" strike="noStrike">
              <a:latin typeface="Arial"/>
            </a:endParaRPr>
          </a:p>
        </p:txBody>
      </p:sp>
      <p:sp>
        <p:nvSpPr>
          <p:cNvPr id="257"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5B16C2C-D01A-4D4A-AE88-931E806548D9}" type="slidenum">
              <a:rPr b="0" lang="it-IT" sz="1200" spc="-1" strike="noStrike">
                <a:solidFill>
                  <a:srgbClr val="8b8b8b"/>
                </a:solidFill>
                <a:latin typeface="Calibri"/>
                <a:ea typeface="DejaVu Sans"/>
              </a:rPr>
              <a:t>59</a:t>
            </a:fld>
            <a:endParaRPr b="0" lang="en-US" sz="1200" spc="-1" strike="noStrike">
              <a:latin typeface="Arial"/>
            </a:endParaRPr>
          </a:p>
        </p:txBody>
      </p:sp>
      <p:pic>
        <p:nvPicPr>
          <p:cNvPr id="258" name="Immagine 255" descr=""/>
          <p:cNvPicPr/>
          <p:nvPr/>
        </p:nvPicPr>
        <p:blipFill>
          <a:blip r:embed="rId1"/>
          <a:stretch/>
        </p:blipFill>
        <p:spPr>
          <a:xfrm>
            <a:off x="838080" y="1371600"/>
            <a:ext cx="10046880" cy="53492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Strumenti</a:t>
            </a:r>
            <a:r>
              <a:rPr b="0" lang="it-IT" sz="4000" spc="-1" strike="noStrike">
                <a:solidFill>
                  <a:srgbClr val="000000"/>
                </a:solidFill>
                <a:latin typeface="Arial"/>
                <a:ea typeface="DejaVu Sans"/>
              </a:rPr>
              <a:t> </a:t>
            </a:r>
            <a:r>
              <a:rPr b="1" lang="it-IT" sz="3600" spc="-1" strike="noStrike">
                <a:solidFill>
                  <a:srgbClr val="000000"/>
                </a:solidFill>
                <a:latin typeface="Arial"/>
                <a:ea typeface="DejaVu Sans"/>
              </a:rPr>
              <a:t>utilizzati</a:t>
            </a:r>
            <a:endParaRPr b="0" lang="en-US" sz="3600" spc="-1" strike="noStrike">
              <a:latin typeface="Arial"/>
            </a:endParaRPr>
          </a:p>
        </p:txBody>
      </p:sp>
      <p:sp>
        <p:nvSpPr>
          <p:cNvPr id="94"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Java: jdk-15.03</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Server: Tomcat 9 </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Database: MySQL</a:t>
            </a:r>
            <a:endParaRPr b="0" lang="en-US" sz="2800" spc="-1" strike="noStrike">
              <a:latin typeface="Arial"/>
            </a:endParaRPr>
          </a:p>
          <a:p>
            <a:pPr marL="228600" indent="-227880">
              <a:lnSpc>
                <a:spcPct val="90000"/>
              </a:lnSpc>
              <a:spcBef>
                <a:spcPts val="1001"/>
              </a:spcBef>
              <a:buClr>
                <a:srgbClr val="000000"/>
              </a:buClr>
              <a:buFont typeface="Arial"/>
              <a:buChar char="•"/>
            </a:pPr>
            <a:r>
              <a:rPr b="0" lang="it-IT" sz="2800" spc="-1" strike="noStrike">
                <a:solidFill>
                  <a:srgbClr val="000000"/>
                </a:solidFill>
                <a:latin typeface="Arial"/>
                <a:ea typeface="DejaVu Sans"/>
              </a:rPr>
              <a:t>Templating: Thymeleaf 3</a:t>
            </a:r>
            <a:endParaRPr b="0" lang="en-US" sz="2800" spc="-1" strike="noStrike">
              <a:latin typeface="Arial"/>
            </a:endParaRPr>
          </a:p>
        </p:txBody>
      </p:sp>
      <p:sp>
        <p:nvSpPr>
          <p:cNvPr id="95"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DE42F8E-8A6F-4FD9-9869-CF6068E9D458}" type="slidenum">
              <a:rPr b="0" lang="it-IT" sz="1200" spc="-1" strike="noStrike">
                <a:solidFill>
                  <a:srgbClr val="8b8b8b"/>
                </a:solidFill>
                <a:latin typeface="Calibri"/>
                <a:ea typeface="DejaVu Sans"/>
              </a:rPr>
              <a:t>6</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Register</a:t>
            </a:r>
            <a:endParaRPr b="0" lang="en-US" sz="3600" spc="-1" strike="noStrike">
              <a:latin typeface="Arial"/>
            </a:endParaRPr>
          </a:p>
        </p:txBody>
      </p:sp>
      <p:pic>
        <p:nvPicPr>
          <p:cNvPr id="260" name="Segnaposto contenuto 4" descr=""/>
          <p:cNvPicPr/>
          <p:nvPr/>
        </p:nvPicPr>
        <p:blipFill>
          <a:blip r:embed="rId1"/>
          <a:srcRect l="0" t="7519" r="0" b="0"/>
          <a:stretch/>
        </p:blipFill>
        <p:spPr>
          <a:xfrm>
            <a:off x="1067040" y="2152800"/>
            <a:ext cx="10056960" cy="4023360"/>
          </a:xfrm>
          <a:prstGeom prst="rect">
            <a:avLst/>
          </a:prstGeom>
          <a:ln w="0">
            <a:noFill/>
          </a:ln>
        </p:spPr>
      </p:pic>
      <p:sp>
        <p:nvSpPr>
          <p:cNvPr id="261"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00869FE-FE4E-40A0-9535-B6FDC0B736C7}"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Do search </a:t>
            </a:r>
            <a:endParaRPr b="0" lang="en-US" sz="3600" spc="-1" strike="noStrike">
              <a:latin typeface="Arial"/>
            </a:endParaRPr>
          </a:p>
        </p:txBody>
      </p:sp>
      <p:pic>
        <p:nvPicPr>
          <p:cNvPr id="263" name="Segnaposto contenuto 4" descr=""/>
          <p:cNvPicPr/>
          <p:nvPr/>
        </p:nvPicPr>
        <p:blipFill>
          <a:blip r:embed="rId1"/>
          <a:srcRect l="0" t="6454" r="0" b="0"/>
          <a:stretch/>
        </p:blipFill>
        <p:spPr>
          <a:xfrm>
            <a:off x="2359440" y="1406160"/>
            <a:ext cx="7472520" cy="5086080"/>
          </a:xfrm>
          <a:prstGeom prst="rect">
            <a:avLst/>
          </a:prstGeom>
          <a:ln w="0">
            <a:noFill/>
          </a:ln>
        </p:spPr>
      </p:pic>
      <p:sp>
        <p:nvSpPr>
          <p:cNvPr id="264"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4F9FE02-DBC1-46CD-B0AA-1ECB9D66F3E8}"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 </a:t>
            </a:r>
            <a:r>
              <a:rPr b="0" lang="it-IT" sz="3600" spc="-1" strike="noStrike">
                <a:solidFill>
                  <a:srgbClr val="000000"/>
                </a:solidFill>
                <a:latin typeface="Arial"/>
                <a:ea typeface="DejaVu Sans"/>
              </a:rPr>
              <a:t>View item</a:t>
            </a:r>
            <a:endParaRPr b="0" lang="en-US" sz="3600" spc="-1" strike="noStrike">
              <a:latin typeface="Arial"/>
            </a:endParaRPr>
          </a:p>
        </p:txBody>
      </p:sp>
      <p:pic>
        <p:nvPicPr>
          <p:cNvPr id="266" name="Segnaposto contenuto 4" descr=""/>
          <p:cNvPicPr/>
          <p:nvPr/>
        </p:nvPicPr>
        <p:blipFill>
          <a:blip r:embed="rId1"/>
          <a:srcRect l="0" t="8318" r="0" b="0"/>
          <a:stretch/>
        </p:blipFill>
        <p:spPr>
          <a:xfrm>
            <a:off x="1860840" y="1863360"/>
            <a:ext cx="8469360" cy="3988800"/>
          </a:xfrm>
          <a:prstGeom prst="rect">
            <a:avLst/>
          </a:prstGeom>
          <a:ln w="0">
            <a:noFill/>
          </a:ln>
        </p:spPr>
      </p:pic>
      <p:sp>
        <p:nvSpPr>
          <p:cNvPr id="267"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40A05DA-6494-49AA-9272-73C1028BAA56}"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Add to cart</a:t>
            </a:r>
            <a:endParaRPr b="0" lang="en-US" sz="3600" spc="-1" strike="noStrike">
              <a:latin typeface="Arial"/>
            </a:endParaRPr>
          </a:p>
        </p:txBody>
      </p:sp>
      <p:pic>
        <p:nvPicPr>
          <p:cNvPr id="269" name="Segnaposto contenuto 3" descr=""/>
          <p:cNvPicPr/>
          <p:nvPr/>
        </p:nvPicPr>
        <p:blipFill>
          <a:blip r:embed="rId1"/>
          <a:srcRect l="0" t="2200" r="0" b="51780"/>
          <a:stretch/>
        </p:blipFill>
        <p:spPr>
          <a:xfrm>
            <a:off x="1775880" y="1690560"/>
            <a:ext cx="8639280" cy="4681080"/>
          </a:xfrm>
          <a:prstGeom prst="rect">
            <a:avLst/>
          </a:prstGeom>
          <a:ln w="0">
            <a:noFill/>
          </a:ln>
        </p:spPr>
      </p:pic>
      <p:sp>
        <p:nvSpPr>
          <p:cNvPr id="270"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779C201-06CA-48AB-A8A6-838E39B29A63}"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 Add to cart</a:t>
            </a:r>
            <a:endParaRPr b="0" lang="en-US" sz="3600" spc="-1" strike="noStrike">
              <a:latin typeface="Arial"/>
            </a:endParaRPr>
          </a:p>
        </p:txBody>
      </p:sp>
      <p:pic>
        <p:nvPicPr>
          <p:cNvPr id="272" name="Segnaposto contenuto 6" descr=""/>
          <p:cNvPicPr/>
          <p:nvPr/>
        </p:nvPicPr>
        <p:blipFill>
          <a:blip r:embed="rId1"/>
          <a:srcRect l="0" t="47422" r="0" b="0"/>
          <a:stretch/>
        </p:blipFill>
        <p:spPr>
          <a:xfrm>
            <a:off x="1775880" y="1381680"/>
            <a:ext cx="8639280" cy="5348520"/>
          </a:xfrm>
          <a:prstGeom prst="rect">
            <a:avLst/>
          </a:prstGeom>
          <a:ln w="0">
            <a:noFill/>
          </a:ln>
        </p:spPr>
      </p:pic>
      <p:sp>
        <p:nvSpPr>
          <p:cNvPr id="273"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C5E22E9-F9B5-47AD-8A97-EFB6D1ABBF1E}"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cart</a:t>
            </a:r>
            <a:endParaRPr b="0" lang="en-US" sz="3600" spc="-1" strike="noStrike">
              <a:latin typeface="Arial"/>
            </a:endParaRPr>
          </a:p>
        </p:txBody>
      </p:sp>
      <p:pic>
        <p:nvPicPr>
          <p:cNvPr id="275" name="Segnaposto contenuto 6" descr=""/>
          <p:cNvPicPr/>
          <p:nvPr/>
        </p:nvPicPr>
        <p:blipFill>
          <a:blip r:embed="rId1"/>
          <a:stretch/>
        </p:blipFill>
        <p:spPr>
          <a:xfrm>
            <a:off x="4334040" y="2458080"/>
            <a:ext cx="3523680" cy="3085560"/>
          </a:xfrm>
          <a:prstGeom prst="rect">
            <a:avLst/>
          </a:prstGeom>
          <a:ln w="0">
            <a:noFill/>
          </a:ln>
        </p:spPr>
      </p:pic>
      <p:sp>
        <p:nvSpPr>
          <p:cNvPr id="276"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E6BB3C4-90CA-479E-98A7-A5B6D90B4C04}"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78"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68807E3-C599-4A5B-9F1D-10C63D1B6874}" type="slidenum">
              <a:rPr b="0" lang="it-IT" sz="1200" spc="-1" strike="noStrike">
                <a:solidFill>
                  <a:srgbClr val="8b8b8b"/>
                </a:solidFill>
                <a:latin typeface="Calibri"/>
                <a:ea typeface="DejaVu Sans"/>
              </a:rPr>
              <a:t>66</a:t>
            </a:fld>
            <a:endParaRPr b="0" lang="en-US" sz="1200" spc="-1" strike="noStrike">
              <a:latin typeface="Arial"/>
            </a:endParaRPr>
          </a:p>
        </p:txBody>
      </p:sp>
      <p:pic>
        <p:nvPicPr>
          <p:cNvPr id="279" name="Immagine 276" descr=""/>
          <p:cNvPicPr/>
          <p:nvPr/>
        </p:nvPicPr>
        <p:blipFill>
          <a:blip r:embed="rId1"/>
          <a:stretch/>
        </p:blipFill>
        <p:spPr>
          <a:xfrm>
            <a:off x="223920" y="1356840"/>
            <a:ext cx="10977120" cy="506124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itolo 1_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order</a:t>
            </a:r>
            <a:endParaRPr b="0" lang="en-US" sz="3600" spc="-1" strike="noStrike">
              <a:latin typeface="Arial"/>
            </a:endParaRPr>
          </a:p>
        </p:txBody>
      </p:sp>
      <p:sp>
        <p:nvSpPr>
          <p:cNvPr id="281" name="Segnaposto numero diapositiva 3_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C280FB5-15E5-4D4D-BDCF-67767C61FC62}" type="slidenum">
              <a:rPr b="0" lang="it-IT" sz="1200" spc="-1" strike="noStrike">
                <a:solidFill>
                  <a:srgbClr val="8b8b8b"/>
                </a:solidFill>
                <a:latin typeface="Calibri"/>
                <a:ea typeface="DejaVu Sans"/>
              </a:rPr>
              <a:t>67</a:t>
            </a:fld>
            <a:endParaRPr b="0" lang="en-US" sz="1200" spc="-1" strike="noStrike">
              <a:latin typeface="Arial"/>
            </a:endParaRPr>
          </a:p>
        </p:txBody>
      </p:sp>
      <p:pic>
        <p:nvPicPr>
          <p:cNvPr id="282" name="Immagine 279" descr=""/>
          <p:cNvPicPr/>
          <p:nvPr/>
        </p:nvPicPr>
        <p:blipFill>
          <a:blip r:embed="rId1"/>
          <a:stretch/>
        </p:blipFill>
        <p:spPr>
          <a:xfrm>
            <a:off x="499680" y="1371600"/>
            <a:ext cx="10244160" cy="534924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84"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3635D84-B6E7-42BD-9CF5-21F5DC8D667F}" type="slidenum">
              <a:rPr b="0" lang="it-IT" sz="1200" spc="-1" strike="noStrike">
                <a:solidFill>
                  <a:srgbClr val="8b8b8b"/>
                </a:solidFill>
                <a:latin typeface="Calibri"/>
                <a:ea typeface="DejaVu Sans"/>
              </a:rPr>
              <a:t>68</a:t>
            </a:fld>
            <a:endParaRPr b="0" lang="en-US" sz="1200" spc="-1" strike="noStrike">
              <a:latin typeface="Arial"/>
            </a:endParaRPr>
          </a:p>
        </p:txBody>
      </p:sp>
      <p:pic>
        <p:nvPicPr>
          <p:cNvPr id="285" name="Immagine 282" descr=""/>
          <p:cNvPicPr/>
          <p:nvPr/>
        </p:nvPicPr>
        <p:blipFill>
          <a:blip r:embed="rId1"/>
          <a:stretch/>
        </p:blipFill>
        <p:spPr>
          <a:xfrm>
            <a:off x="685800" y="1371600"/>
            <a:ext cx="10014480" cy="51940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itolo 1_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View orders</a:t>
            </a:r>
            <a:endParaRPr b="0" lang="en-US" sz="3600" spc="-1" strike="noStrike">
              <a:latin typeface="Arial"/>
            </a:endParaRPr>
          </a:p>
        </p:txBody>
      </p:sp>
      <p:sp>
        <p:nvSpPr>
          <p:cNvPr id="287" name="Segnaposto numero diapositiva 3_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97EF5C2-8DD7-4FA4-96E4-200E8453D997}" type="slidenum">
              <a:rPr b="0" lang="it-IT" sz="1200" spc="-1" strike="noStrike">
                <a:solidFill>
                  <a:srgbClr val="8b8b8b"/>
                </a:solidFill>
                <a:latin typeface="Calibri"/>
                <a:ea typeface="DejaVu Sans"/>
              </a:rPr>
              <a:t>69</a:t>
            </a:fld>
            <a:endParaRPr b="0" lang="en-US" sz="1200" spc="-1" strike="noStrike">
              <a:latin typeface="Arial"/>
            </a:endParaRPr>
          </a:p>
        </p:txBody>
      </p:sp>
      <p:pic>
        <p:nvPicPr>
          <p:cNvPr id="288" name="Immagine 285" descr=""/>
          <p:cNvPicPr/>
          <p:nvPr/>
        </p:nvPicPr>
        <p:blipFill>
          <a:blip r:embed="rId1"/>
          <a:stretch/>
        </p:blipFill>
        <p:spPr>
          <a:xfrm>
            <a:off x="685800" y="1371600"/>
            <a:ext cx="9829440" cy="5395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gestione degli errori</a:t>
            </a:r>
            <a:endParaRPr b="0" lang="en-US" sz="3600" spc="-1" strike="noStrike">
              <a:latin typeface="Arial"/>
            </a:endParaRPr>
          </a:p>
        </p:txBody>
      </p:sp>
      <p:sp>
        <p:nvSpPr>
          <p:cNvPr id="97"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Segoe UI"/>
                <a:ea typeface="DejaVu Sans"/>
              </a:rPr>
              <a:t>Le eccezioni generate da query al database sono intercettate dai DAO e convertite in DatabaseException, che vengono catturate dalla servlet chiamante. Gli errori rappresentati da queste, insieme al resto delle eccezioni, vengono incapsulati in apposite classi del tipo ErrorMessage, così strutturate:</a:t>
            </a:r>
            <a:endParaRPr b="0" lang="en-US"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Titolo: tipo di errore </a:t>
            </a:r>
            <a:endParaRPr b="0" lang="en-US"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it-IT" sz="2400" spc="-1" strike="noStrike">
                <a:solidFill>
                  <a:srgbClr val="000000"/>
                </a:solidFill>
                <a:latin typeface="Arial"/>
                <a:ea typeface="DejaVu Sans"/>
              </a:rPr>
              <a:t>Body: messaggio specifico</a:t>
            </a:r>
            <a:endParaRPr b="0" lang="en-US" sz="24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Dopo la generazione del messaggio viene fatta una redirect alla pagina che ha effettuato la request incorporando l’errore nell’apposito «div».</a:t>
            </a:r>
            <a:endParaRPr b="0" lang="en-US" sz="2800" spc="-1" strike="noStrike">
              <a:latin typeface="Arial"/>
            </a:endParaRPr>
          </a:p>
        </p:txBody>
      </p:sp>
      <p:sp>
        <p:nvSpPr>
          <p:cNvPr id="98"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1878F6E-FD7A-4C6C-AB65-4114D65BAD09}" type="slidenum">
              <a:rPr b="0" lang="it-IT" sz="1200" spc="-1" strike="noStrike">
                <a:solidFill>
                  <a:srgbClr val="8b8b8b"/>
                </a:solidFill>
                <a:latin typeface="Calibri"/>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Sequence Diagram </a:t>
            </a:r>
            <a:r>
              <a:rPr b="0" lang="it-IT" sz="3600" spc="-1" strike="noStrike">
                <a:solidFill>
                  <a:srgbClr val="000000"/>
                </a:solidFill>
                <a:latin typeface="Arial"/>
                <a:ea typeface="DejaVu Sans"/>
              </a:rPr>
              <a:t>–</a:t>
            </a:r>
            <a:r>
              <a:rPr b="1" lang="it-IT" sz="3600" spc="-1" strike="noStrike">
                <a:solidFill>
                  <a:srgbClr val="000000"/>
                </a:solidFill>
                <a:latin typeface="Arial"/>
                <a:ea typeface="DejaVu Sans"/>
              </a:rPr>
              <a:t> </a:t>
            </a:r>
            <a:r>
              <a:rPr b="0" lang="it-IT" sz="3600" spc="-1" strike="noStrike">
                <a:solidFill>
                  <a:srgbClr val="000000"/>
                </a:solidFill>
                <a:latin typeface="Arial"/>
                <a:ea typeface="DejaVu Sans"/>
              </a:rPr>
              <a:t>Do logout</a:t>
            </a:r>
            <a:endParaRPr b="0" lang="en-US" sz="3600" spc="-1" strike="noStrike">
              <a:latin typeface="Arial"/>
            </a:endParaRPr>
          </a:p>
        </p:txBody>
      </p:sp>
      <p:pic>
        <p:nvPicPr>
          <p:cNvPr id="290" name="Segnaposto contenuto 4" descr=""/>
          <p:cNvPicPr/>
          <p:nvPr/>
        </p:nvPicPr>
        <p:blipFill>
          <a:blip r:embed="rId1"/>
          <a:srcRect l="0" t="12250" r="0" b="0"/>
          <a:stretch/>
        </p:blipFill>
        <p:spPr>
          <a:xfrm>
            <a:off x="3486240" y="2764440"/>
            <a:ext cx="5218920" cy="2874240"/>
          </a:xfrm>
          <a:prstGeom prst="rect">
            <a:avLst/>
          </a:prstGeom>
          <a:ln w="0">
            <a:noFill/>
          </a:ln>
        </p:spPr>
      </p:pic>
      <p:sp>
        <p:nvSpPr>
          <p:cNvPr id="291" name="Segnaposto numero diapositiva 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4490523-19A1-4D25-9356-D2381B62BFF6}" type="slidenum">
              <a:rPr b="0" lang="it-IT" sz="1200" spc="-1" strike="noStrike">
                <a:solidFill>
                  <a:srgbClr val="8b8b8b"/>
                </a:solidFill>
                <a:latin typeface="Calibri"/>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filtri</a:t>
            </a:r>
            <a:endParaRPr b="0" lang="en-US" sz="3600" spc="-1" strike="noStrike">
              <a:latin typeface="Arial"/>
            </a:endParaRPr>
          </a:p>
        </p:txBody>
      </p:sp>
      <p:sp>
        <p:nvSpPr>
          <p:cNvPr id="100"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Si è deciso di implementare un filtro per evitare la ripetizione di vari controlli all’interno delle servlet.</a:t>
            </a:r>
            <a:endParaRPr b="0" lang="en-US" sz="2800" spc="-1" strike="noStrike">
              <a:latin typeface="Arial"/>
            </a:endParaRPr>
          </a:p>
          <a:p>
            <a:pPr>
              <a:lnSpc>
                <a:spcPct val="90000"/>
              </a:lnSpc>
              <a:spcBef>
                <a:spcPts val="1001"/>
              </a:spcBef>
              <a:tabLst>
                <a:tab algn="l" pos="0"/>
              </a:tabLst>
            </a:pPr>
            <a:r>
              <a:rPr b="0" lang="it-IT" sz="2800" spc="-1" strike="noStrike">
                <a:solidFill>
                  <a:srgbClr val="000000"/>
                </a:solidFill>
                <a:latin typeface="Arial"/>
                <a:ea typeface="DejaVu Sans"/>
              </a:rPr>
              <a:t>I controlli effettuati sono i seguenti:</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non loggato che cerca di accedere a una pagina che richiede l’autenticazione viene reindirizzato alla pagina di «login».</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Un utente che tenta di accedere a un path sconosciuto viene rimandato alla «home».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01"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233B69C-F89B-4E50-9EC1-BB7BDCE2F044}" type="slidenum">
              <a:rPr b="0" lang="it-IT" sz="1200" spc="-1" strike="noStrike">
                <a:solidFill>
                  <a:srgbClr val="8b8b8b"/>
                </a:solidFill>
                <a:latin typeface="Calibri"/>
                <a:ea typeface="DejaVu Sans"/>
              </a:rPr>
              <a:t>8</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olo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it-IT" sz="3600" spc="-1" strike="noStrike">
                <a:solidFill>
                  <a:srgbClr val="000000"/>
                </a:solidFill>
                <a:latin typeface="Arial"/>
                <a:ea typeface="DejaVu Sans"/>
              </a:rPr>
              <a:t>Scelte implementative </a:t>
            </a:r>
            <a:r>
              <a:rPr b="0" lang="it-IT" sz="3600" spc="-1" strike="noStrike">
                <a:solidFill>
                  <a:srgbClr val="000000"/>
                </a:solidFill>
                <a:latin typeface="Arial"/>
                <a:ea typeface="DejaVu Sans"/>
              </a:rPr>
              <a:t>– session</a:t>
            </a:r>
            <a:endParaRPr b="0" lang="en-US" sz="3600" spc="-1" strike="noStrike">
              <a:latin typeface="Arial"/>
            </a:endParaRPr>
          </a:p>
        </p:txBody>
      </p:sp>
      <p:sp>
        <p:nvSpPr>
          <p:cNvPr id="103" name="Segnaposto contenuto 2"/>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it-IT" sz="2800" spc="-1" strike="noStrike">
                <a:solidFill>
                  <a:srgbClr val="000000"/>
                </a:solidFill>
                <a:latin typeface="Arial"/>
                <a:ea typeface="DejaVu Sans"/>
              </a:rPr>
              <a:t>Nella session vengono salvate: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dell’utente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keyword cercata</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La lista di id degli item visualizzati</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ea typeface="DejaVu Sans"/>
              </a:rPr>
              <a:t>Le informazioni del contenuto del carrello</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457200">
              <a:lnSpc>
                <a:spcPct val="90000"/>
              </a:lnSpc>
              <a:spcBef>
                <a:spcPts val="499"/>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04" name="Segnaposto numero diapositiva 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F449B8B-D4F8-488A-822E-5C291270C1B8}" type="slidenum">
              <a:rPr b="0" lang="it-IT" sz="1200" spc="-1" strike="noStrike">
                <a:solidFill>
                  <a:srgbClr val="8b8b8b"/>
                </a:solidFill>
                <a:latin typeface="Calibri"/>
                <a:ea typeface="DejaVu Sans"/>
              </a:rPr>
              <a:t>9</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390</TotalTime>
  <Application>LibreOffice/7.1.4.2$Linux_X86_64 LibreOffice_project/10$Build-2</Application>
  <AppVersion>15.0000</AppVersion>
  <Words>3122</Words>
  <Paragraphs>426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2021-06-18T16:13:37Z</dcterms:created>
  <dc:creator>Margherita Musumeci</dc:creator>
  <dc:description/>
  <dc:language>en-US</dc:language>
  <cp:lastModifiedBy/>
  <dcterms:modified xsi:type="dcterms:W3CDTF">2021-07-02T10:13:52Z</dcterms:modified>
  <cp:revision>33</cp:revision>
  <dc:subject/>
  <dc:title>Progetto di TIW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69</vt:i4>
  </property>
</Properties>
</file>